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3"/>
  </p:notesMasterIdLst>
  <p:handoutMasterIdLst>
    <p:handoutMasterId r:id="rId24"/>
  </p:handoutMasterIdLst>
  <p:sldIdLst>
    <p:sldId id="670" r:id="rId2"/>
    <p:sldId id="671" r:id="rId3"/>
    <p:sldId id="660" r:id="rId4"/>
    <p:sldId id="686" r:id="rId5"/>
    <p:sldId id="661" r:id="rId6"/>
    <p:sldId id="687" r:id="rId7"/>
    <p:sldId id="665" r:id="rId8"/>
    <p:sldId id="675" r:id="rId9"/>
    <p:sldId id="688" r:id="rId10"/>
    <p:sldId id="701" r:id="rId11"/>
    <p:sldId id="685" r:id="rId12"/>
    <p:sldId id="689" r:id="rId13"/>
    <p:sldId id="691" r:id="rId14"/>
    <p:sldId id="692" r:id="rId15"/>
    <p:sldId id="693" r:id="rId16"/>
    <p:sldId id="694" r:id="rId17"/>
    <p:sldId id="695" r:id="rId18"/>
    <p:sldId id="700" r:id="rId19"/>
    <p:sldId id="697" r:id="rId20"/>
    <p:sldId id="699" r:id="rId21"/>
    <p:sldId id="672" r:id="rId22"/>
  </p:sldIdLst>
  <p:sldSz cx="9144000" cy="6858000" type="screen4x3"/>
  <p:notesSz cx="6699250" cy="9836150"/>
  <p:custDataLst>
    <p:tags r:id="rId25"/>
  </p:custDataLst>
  <p:defaultTextStyle>
    <a:defPPr>
      <a:defRPr lang="de-DE"/>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tx1"/>
    </p:penClr>
  </p:showPr>
  <p:clrMru>
    <a:srgbClr val="008000"/>
    <a:srgbClr val="CCFF99"/>
    <a:srgbClr val="00FFFF"/>
    <a:srgbClr val="0000FF"/>
    <a:srgbClr val="FF9900"/>
    <a:srgbClr val="0099FF"/>
    <a:srgbClr val="FF9933"/>
    <a:srgbClr val="CC0000"/>
    <a:srgbClr val="FF00FF"/>
    <a:srgbClr val="FF0066"/>
  </p:clrMru>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淺色樣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47" autoAdjust="0"/>
    <p:restoredTop sz="94600" autoAdjust="0"/>
  </p:normalViewPr>
  <p:slideViewPr>
    <p:cSldViewPr snapToGrid="0">
      <p:cViewPr varScale="1">
        <p:scale>
          <a:sx n="69" d="100"/>
          <a:sy n="69" d="100"/>
        </p:scale>
        <p:origin x="-1080" y="-96"/>
      </p:cViewPr>
      <p:guideLst>
        <p:guide orient="horz" pos="4319"/>
        <p:guide pos="213"/>
        <p:guide pos="5565"/>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48" d="100"/>
          <a:sy n="48" d="100"/>
        </p:scale>
        <p:origin x="-3006" y="-96"/>
      </p:cViewPr>
      <p:guideLst>
        <p:guide orient="horz" pos="3098"/>
        <p:guide pos="211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2007____1.xlsx"/></Relationships>
</file>

<file path=ppt/charts/chart1.xml><?xml version="1.0" encoding="utf-8"?>
<c:chartSpace xmlns:c="http://schemas.openxmlformats.org/drawingml/2006/chart" xmlns:a="http://schemas.openxmlformats.org/drawingml/2006/main" xmlns:r="http://schemas.openxmlformats.org/officeDocument/2006/relationships">
  <c:lang val="zh-TW"/>
  <c:chart>
    <c:plotArea>
      <c:layout/>
      <c:barChart>
        <c:barDir val="col"/>
        <c:grouping val="clustered"/>
        <c:ser>
          <c:idx val="0"/>
          <c:order val="0"/>
          <c:tx>
            <c:strRef>
              <c:f>Sheet1!$B$1</c:f>
              <c:strCache>
                <c:ptCount val="1"/>
                <c:pt idx="0">
                  <c:v>數列 1</c:v>
                </c:pt>
              </c:strCache>
            </c:strRef>
          </c:tx>
          <c:dLbls>
            <c:txPr>
              <a:bodyPr/>
              <a:lstStyle/>
              <a:p>
                <a:pPr>
                  <a:defRPr b="1"/>
                </a:pPr>
                <a:endParaRPr lang="zh-TW"/>
              </a:p>
            </c:txPr>
            <c:showVal val="1"/>
          </c:dLbls>
          <c:cat>
            <c:strRef>
              <c:f>Sheet1!$A$2:$A$3</c:f>
              <c:strCache>
                <c:ptCount val="2"/>
                <c:pt idx="0">
                  <c:v>類別 1</c:v>
                </c:pt>
                <c:pt idx="1">
                  <c:v>類別 2</c:v>
                </c:pt>
              </c:strCache>
            </c:strRef>
          </c:cat>
          <c:val>
            <c:numRef>
              <c:f>Sheet1!$B$2:$B$3</c:f>
              <c:numCache>
                <c:formatCode>General</c:formatCode>
                <c:ptCount val="2"/>
                <c:pt idx="0">
                  <c:v>8500</c:v>
                </c:pt>
                <c:pt idx="1">
                  <c:v>7300</c:v>
                </c:pt>
              </c:numCache>
            </c:numRef>
          </c:val>
        </c:ser>
        <c:ser>
          <c:idx val="1"/>
          <c:order val="1"/>
          <c:tx>
            <c:strRef>
              <c:f>Sheet1!$C$1</c:f>
              <c:strCache>
                <c:ptCount val="1"/>
                <c:pt idx="0">
                  <c:v>數列 2</c:v>
                </c:pt>
              </c:strCache>
            </c:strRef>
          </c:tx>
          <c:dLbls>
            <c:txPr>
              <a:bodyPr/>
              <a:lstStyle/>
              <a:p>
                <a:pPr>
                  <a:defRPr b="1"/>
                </a:pPr>
                <a:endParaRPr lang="zh-TW"/>
              </a:p>
            </c:txPr>
            <c:showVal val="1"/>
          </c:dLbls>
          <c:cat>
            <c:strRef>
              <c:f>Sheet1!$A$2:$A$3</c:f>
              <c:strCache>
                <c:ptCount val="2"/>
                <c:pt idx="0">
                  <c:v>類別 1</c:v>
                </c:pt>
                <c:pt idx="1">
                  <c:v>類別 2</c:v>
                </c:pt>
              </c:strCache>
            </c:strRef>
          </c:cat>
          <c:val>
            <c:numRef>
              <c:f>Sheet1!$C$2:$C$3</c:f>
              <c:numCache>
                <c:formatCode>General</c:formatCode>
                <c:ptCount val="2"/>
                <c:pt idx="0">
                  <c:v>10000</c:v>
                </c:pt>
                <c:pt idx="1">
                  <c:v>8500</c:v>
                </c:pt>
              </c:numCache>
            </c:numRef>
          </c:val>
        </c:ser>
        <c:axId val="79651584"/>
        <c:axId val="79654912"/>
      </c:barChart>
      <c:catAx>
        <c:axId val="79651584"/>
        <c:scaling>
          <c:orientation val="minMax"/>
        </c:scaling>
        <c:axPos val="b"/>
        <c:tickLblPos val="none"/>
        <c:crossAx val="79654912"/>
        <c:crosses val="autoZero"/>
        <c:auto val="1"/>
        <c:lblAlgn val="ctr"/>
        <c:lblOffset val="100"/>
      </c:catAx>
      <c:valAx>
        <c:axId val="79654912"/>
        <c:scaling>
          <c:orientation val="minMax"/>
        </c:scaling>
        <c:axPos val="l"/>
        <c:majorGridlines/>
        <c:numFmt formatCode="General" sourceLinked="1"/>
        <c:tickLblPos val="nextTo"/>
        <c:crossAx val="79651584"/>
        <c:crosses val="autoZero"/>
        <c:crossBetween val="between"/>
      </c:valAx>
    </c:plotArea>
    <c:plotVisOnly val="1"/>
  </c:chart>
  <c:txPr>
    <a:bodyPr/>
    <a:lstStyle/>
    <a:p>
      <a:pPr>
        <a:defRPr sz="1800"/>
      </a:pPr>
      <a:endParaRPr lang="zh-TW"/>
    </a:p>
  </c:txPr>
  <c:externalData r:id="rId1"/>
  <c:userShapes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drawing1.xml><?xml version="1.0" encoding="utf-8"?>
<c:userShapes xmlns:c="http://schemas.openxmlformats.org/drawingml/2006/chart">
  <cdr:relSizeAnchor xmlns:cdr="http://schemas.openxmlformats.org/drawingml/2006/chartDrawing">
    <cdr:from>
      <cdr:x>0.17685</cdr:x>
      <cdr:y>0.5198</cdr:y>
    </cdr:from>
    <cdr:to>
      <cdr:x>0.32958</cdr:x>
      <cdr:y>0.60891</cdr:y>
    </cdr:to>
    <cdr:sp macro="" textlink="">
      <cdr:nvSpPr>
        <cdr:cNvPr id="2" name="文字方塊 1"/>
        <cdr:cNvSpPr txBox="1"/>
      </cdr:nvSpPr>
      <cdr:spPr>
        <a:xfrm xmlns:a="http://schemas.openxmlformats.org/drawingml/2006/main" rot="18934424">
          <a:off x="1523986" y="2909471"/>
          <a:ext cx="1316155" cy="49876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TW" sz="2400" b="1" dirty="0" smtClean="0">
              <a:solidFill>
                <a:schemeClr val="bg1"/>
              </a:solidFill>
              <a:latin typeface="Calibri" pitchFamily="34" charset="0"/>
            </a:rPr>
            <a:t>GTX-880M</a:t>
          </a:r>
          <a:endParaRPr lang="zh-TW" altLang="en-US" sz="2400" b="1" dirty="0">
            <a:solidFill>
              <a:schemeClr val="bg1"/>
            </a:solidFill>
            <a:latin typeface="Calibri" pitchFamily="34" charset="0"/>
          </a:endParaRPr>
        </a:p>
      </cdr:txBody>
    </cdr:sp>
  </cdr:relSizeAnchor>
  <cdr:relSizeAnchor xmlns:cdr="http://schemas.openxmlformats.org/drawingml/2006/chartDrawing">
    <cdr:from>
      <cdr:x>0.3208</cdr:x>
      <cdr:y>0.53557</cdr:y>
    </cdr:from>
    <cdr:to>
      <cdr:x>0.49241</cdr:x>
      <cdr:y>0.70675</cdr:y>
    </cdr:to>
    <cdr:sp macro="" textlink="">
      <cdr:nvSpPr>
        <cdr:cNvPr id="3" name="文字方塊 2"/>
        <cdr:cNvSpPr txBox="1"/>
      </cdr:nvSpPr>
      <cdr:spPr>
        <a:xfrm xmlns:a="http://schemas.openxmlformats.org/drawingml/2006/main" rot="18934424">
          <a:off x="2764531" y="2997694"/>
          <a:ext cx="1478835" cy="95813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TW" sz="2400" b="1" dirty="0" smtClean="0">
              <a:solidFill>
                <a:schemeClr val="bg1"/>
              </a:solidFill>
              <a:latin typeface="Calibri" pitchFamily="34" charset="0"/>
            </a:rPr>
            <a:t>GTX-980M</a:t>
          </a:r>
          <a:endParaRPr lang="en-US" altLang="zh-TW" sz="2400" b="1" dirty="0" smtClean="0">
            <a:solidFill>
              <a:schemeClr val="bg1"/>
            </a:solidFill>
            <a:latin typeface="Calibri" pitchFamily="34" charset="0"/>
          </a:endParaRPr>
        </a:p>
      </cdr:txBody>
    </cdr:sp>
  </cdr:relSizeAnchor>
  <cdr:relSizeAnchor xmlns:cdr="http://schemas.openxmlformats.org/drawingml/2006/chartDrawing">
    <cdr:from>
      <cdr:x>0.61897</cdr:x>
      <cdr:y>0.56683</cdr:y>
    </cdr:from>
    <cdr:to>
      <cdr:x>0.7717</cdr:x>
      <cdr:y>0.65594</cdr:y>
    </cdr:to>
    <cdr:sp macro="" textlink="">
      <cdr:nvSpPr>
        <cdr:cNvPr id="4" name="文字方塊 3"/>
        <cdr:cNvSpPr txBox="1"/>
      </cdr:nvSpPr>
      <cdr:spPr>
        <a:xfrm xmlns:a="http://schemas.openxmlformats.org/drawingml/2006/main" rot="18934424">
          <a:off x="5333995" y="3172680"/>
          <a:ext cx="1316155" cy="49877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TW" sz="2400" b="1" dirty="0" smtClean="0">
              <a:solidFill>
                <a:schemeClr val="bg1"/>
              </a:solidFill>
              <a:latin typeface="Calibri" pitchFamily="34" charset="0"/>
            </a:rPr>
            <a:t>GTX-870M</a:t>
          </a:r>
          <a:endParaRPr lang="zh-TW" altLang="en-US" sz="2400" b="1" dirty="0">
            <a:solidFill>
              <a:schemeClr val="bg1"/>
            </a:solidFill>
            <a:latin typeface="Calibri" pitchFamily="34" charset="0"/>
          </a:endParaRPr>
        </a:p>
      </cdr:txBody>
    </cdr:sp>
  </cdr:relSizeAnchor>
  <cdr:relSizeAnchor xmlns:cdr="http://schemas.openxmlformats.org/drawingml/2006/chartDrawing">
    <cdr:from>
      <cdr:x>0.7492</cdr:x>
      <cdr:y>0.57426</cdr:y>
    </cdr:from>
    <cdr:to>
      <cdr:x>0.90193</cdr:x>
      <cdr:y>0.66337</cdr:y>
    </cdr:to>
    <cdr:sp macro="" textlink="">
      <cdr:nvSpPr>
        <cdr:cNvPr id="5" name="文字方塊 4"/>
        <cdr:cNvSpPr txBox="1"/>
      </cdr:nvSpPr>
      <cdr:spPr>
        <a:xfrm xmlns:a="http://schemas.openxmlformats.org/drawingml/2006/main" rot="18934424">
          <a:off x="6456246" y="3214242"/>
          <a:ext cx="1316155" cy="49877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TW" sz="2400" b="1" dirty="0" smtClean="0">
              <a:solidFill>
                <a:schemeClr val="bg1"/>
              </a:solidFill>
              <a:latin typeface="Calibri" pitchFamily="34" charset="0"/>
            </a:rPr>
            <a:t>GTX-970M</a:t>
          </a:r>
          <a:endParaRPr lang="zh-TW" altLang="en-US" sz="2400" b="1" dirty="0">
            <a:solidFill>
              <a:schemeClr val="bg1"/>
            </a:solidFill>
            <a:latin typeface="Calibri"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9106" name="Rectangle 2"/>
          <p:cNvSpPr>
            <a:spLocks noGrp="1" noChangeArrowheads="1"/>
          </p:cNvSpPr>
          <p:nvPr>
            <p:ph type="hdr" sz="quarter"/>
          </p:nvPr>
        </p:nvSpPr>
        <p:spPr bwMode="auto">
          <a:xfrm>
            <a:off x="0" y="0"/>
            <a:ext cx="2878138" cy="522288"/>
          </a:xfrm>
          <a:prstGeom prst="rect">
            <a:avLst/>
          </a:prstGeom>
          <a:noFill/>
          <a:ln w="9525">
            <a:noFill/>
            <a:miter lim="800000"/>
            <a:headEnd/>
            <a:tailEnd/>
          </a:ln>
          <a:effectLst/>
        </p:spPr>
        <p:txBody>
          <a:bodyPr vert="horz" wrap="square" lIns="89101" tIns="44550" rIns="89101" bIns="44550" numCol="1" anchor="t" anchorCtr="0" compatLnSpc="1">
            <a:prstTxWarp prst="textNoShape">
              <a:avLst/>
            </a:prstTxWarp>
          </a:bodyPr>
          <a:lstStyle>
            <a:lvl1pPr defTabSz="889000" eaLnBrk="1" hangingPunct="1">
              <a:defRPr sz="1200">
                <a:latin typeface="Arial" charset="0"/>
              </a:defRPr>
            </a:lvl1pPr>
          </a:lstStyle>
          <a:p>
            <a:pPr>
              <a:defRPr/>
            </a:pPr>
            <a:endParaRPr lang="en-GB" altLang="zh-TW" dirty="0"/>
          </a:p>
        </p:txBody>
      </p:sp>
      <p:sp>
        <p:nvSpPr>
          <p:cNvPr id="559107" name="Rectangle 3"/>
          <p:cNvSpPr>
            <a:spLocks noGrp="1" noChangeArrowheads="1"/>
          </p:cNvSpPr>
          <p:nvPr>
            <p:ph type="dt" sz="quarter" idx="1"/>
          </p:nvPr>
        </p:nvSpPr>
        <p:spPr bwMode="auto">
          <a:xfrm>
            <a:off x="3762375" y="0"/>
            <a:ext cx="2952750" cy="522288"/>
          </a:xfrm>
          <a:prstGeom prst="rect">
            <a:avLst/>
          </a:prstGeom>
          <a:noFill/>
          <a:ln w="9525">
            <a:noFill/>
            <a:miter lim="800000"/>
            <a:headEnd/>
            <a:tailEnd/>
          </a:ln>
          <a:effectLst/>
        </p:spPr>
        <p:txBody>
          <a:bodyPr vert="horz" wrap="square" lIns="89101" tIns="44550" rIns="89101" bIns="44550" numCol="1" anchor="t" anchorCtr="0" compatLnSpc="1">
            <a:prstTxWarp prst="textNoShape">
              <a:avLst/>
            </a:prstTxWarp>
          </a:bodyPr>
          <a:lstStyle>
            <a:lvl1pPr algn="r" defTabSz="889000" eaLnBrk="1" hangingPunct="1">
              <a:defRPr sz="1200">
                <a:latin typeface="Arial" charset="0"/>
              </a:defRPr>
            </a:lvl1pPr>
          </a:lstStyle>
          <a:p>
            <a:pPr>
              <a:defRPr/>
            </a:pPr>
            <a:endParaRPr lang="en-GB" altLang="zh-TW" dirty="0"/>
          </a:p>
        </p:txBody>
      </p:sp>
      <p:sp>
        <p:nvSpPr>
          <p:cNvPr id="559108" name="Rectangle 4"/>
          <p:cNvSpPr>
            <a:spLocks noGrp="1" noChangeArrowheads="1"/>
          </p:cNvSpPr>
          <p:nvPr>
            <p:ph type="ftr" sz="quarter" idx="2"/>
          </p:nvPr>
        </p:nvSpPr>
        <p:spPr bwMode="auto">
          <a:xfrm>
            <a:off x="0" y="9323388"/>
            <a:ext cx="2878138" cy="522287"/>
          </a:xfrm>
          <a:prstGeom prst="rect">
            <a:avLst/>
          </a:prstGeom>
          <a:noFill/>
          <a:ln w="9525">
            <a:noFill/>
            <a:miter lim="800000"/>
            <a:headEnd/>
            <a:tailEnd/>
          </a:ln>
          <a:effectLst/>
        </p:spPr>
        <p:txBody>
          <a:bodyPr vert="horz" wrap="square" lIns="89101" tIns="44550" rIns="89101" bIns="44550" numCol="1" anchor="b" anchorCtr="0" compatLnSpc="1">
            <a:prstTxWarp prst="textNoShape">
              <a:avLst/>
            </a:prstTxWarp>
          </a:bodyPr>
          <a:lstStyle>
            <a:lvl1pPr defTabSz="889000" eaLnBrk="1" hangingPunct="1">
              <a:defRPr sz="1200">
                <a:latin typeface="Arial" charset="0"/>
              </a:defRPr>
            </a:lvl1pPr>
          </a:lstStyle>
          <a:p>
            <a:pPr>
              <a:defRPr/>
            </a:pPr>
            <a:endParaRPr lang="en-GB" altLang="zh-TW" dirty="0"/>
          </a:p>
        </p:txBody>
      </p:sp>
      <p:sp>
        <p:nvSpPr>
          <p:cNvPr id="559109" name="Rectangle 5"/>
          <p:cNvSpPr>
            <a:spLocks noGrp="1" noChangeArrowheads="1"/>
          </p:cNvSpPr>
          <p:nvPr>
            <p:ph type="sldNum" sz="quarter" idx="3"/>
          </p:nvPr>
        </p:nvSpPr>
        <p:spPr bwMode="auto">
          <a:xfrm>
            <a:off x="3762375" y="9323388"/>
            <a:ext cx="2952750" cy="522287"/>
          </a:xfrm>
          <a:prstGeom prst="rect">
            <a:avLst/>
          </a:prstGeom>
          <a:noFill/>
          <a:ln w="9525">
            <a:noFill/>
            <a:miter lim="800000"/>
            <a:headEnd/>
            <a:tailEnd/>
          </a:ln>
          <a:effectLst/>
        </p:spPr>
        <p:txBody>
          <a:bodyPr vert="horz" wrap="square" lIns="89101" tIns="44550" rIns="89101" bIns="44550" numCol="1" anchor="b" anchorCtr="0" compatLnSpc="1">
            <a:prstTxWarp prst="textNoShape">
              <a:avLst/>
            </a:prstTxWarp>
          </a:bodyPr>
          <a:lstStyle>
            <a:lvl1pPr algn="r" defTabSz="889000" eaLnBrk="1" hangingPunct="1">
              <a:defRPr sz="1200">
                <a:latin typeface="Arial" charset="0"/>
              </a:defRPr>
            </a:lvl1pPr>
          </a:lstStyle>
          <a:p>
            <a:pPr>
              <a:defRPr/>
            </a:pPr>
            <a:fld id="{38E74070-40C5-49D5-A06D-849D55448F40}" type="slidenum">
              <a:rPr lang="en-GB" altLang="zh-TW"/>
              <a:pPr>
                <a:defRPr/>
              </a:pPr>
              <a:t>‹#›</a:t>
            </a:fld>
            <a:endParaRPr lang="en-GB" altLang="zh-TW"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01950" cy="492125"/>
          </a:xfrm>
          <a:prstGeom prst="rect">
            <a:avLst/>
          </a:prstGeom>
          <a:noFill/>
          <a:ln w="9525">
            <a:noFill/>
            <a:miter lim="800000"/>
            <a:headEnd/>
            <a:tailEnd/>
          </a:ln>
          <a:effectLst/>
        </p:spPr>
        <p:txBody>
          <a:bodyPr vert="horz" wrap="square" lIns="94475" tIns="47239" rIns="94475" bIns="47239" numCol="1" anchor="t" anchorCtr="0" compatLnSpc="1">
            <a:prstTxWarp prst="textNoShape">
              <a:avLst/>
            </a:prstTxWarp>
          </a:bodyPr>
          <a:lstStyle>
            <a:lvl1pPr defTabSz="942975" eaLnBrk="1" hangingPunct="1">
              <a:defRPr sz="1300">
                <a:latin typeface="Arial" charset="0"/>
              </a:defRPr>
            </a:lvl1pPr>
          </a:lstStyle>
          <a:p>
            <a:pPr>
              <a:defRPr/>
            </a:pPr>
            <a:endParaRPr lang="en-GB" altLang="zh-TW" dirty="0"/>
          </a:p>
        </p:txBody>
      </p:sp>
      <p:sp>
        <p:nvSpPr>
          <p:cNvPr id="6147" name="Rectangle 3"/>
          <p:cNvSpPr>
            <a:spLocks noGrp="1" noChangeArrowheads="1"/>
          </p:cNvSpPr>
          <p:nvPr>
            <p:ph type="dt" idx="1"/>
          </p:nvPr>
        </p:nvSpPr>
        <p:spPr bwMode="auto">
          <a:xfrm>
            <a:off x="3797300" y="0"/>
            <a:ext cx="2901950" cy="492125"/>
          </a:xfrm>
          <a:prstGeom prst="rect">
            <a:avLst/>
          </a:prstGeom>
          <a:noFill/>
          <a:ln w="9525">
            <a:noFill/>
            <a:miter lim="800000"/>
            <a:headEnd/>
            <a:tailEnd/>
          </a:ln>
          <a:effectLst/>
        </p:spPr>
        <p:txBody>
          <a:bodyPr vert="horz" wrap="square" lIns="94475" tIns="47239" rIns="94475" bIns="47239" numCol="1" anchor="t" anchorCtr="0" compatLnSpc="1">
            <a:prstTxWarp prst="textNoShape">
              <a:avLst/>
            </a:prstTxWarp>
          </a:bodyPr>
          <a:lstStyle>
            <a:lvl1pPr algn="r" defTabSz="942975" eaLnBrk="1" hangingPunct="1">
              <a:defRPr sz="1300">
                <a:latin typeface="Arial" charset="0"/>
              </a:defRPr>
            </a:lvl1pPr>
          </a:lstStyle>
          <a:p>
            <a:pPr>
              <a:defRPr/>
            </a:pPr>
            <a:endParaRPr lang="en-GB" altLang="zh-TW" dirty="0"/>
          </a:p>
        </p:txBody>
      </p:sp>
      <p:sp>
        <p:nvSpPr>
          <p:cNvPr id="17412" name="Rectangle 4"/>
          <p:cNvSpPr>
            <a:spLocks noGrp="1" noRot="1" noChangeAspect="1" noChangeArrowheads="1" noTextEdit="1"/>
          </p:cNvSpPr>
          <p:nvPr>
            <p:ph type="sldImg" idx="2"/>
          </p:nvPr>
        </p:nvSpPr>
        <p:spPr bwMode="auto">
          <a:xfrm>
            <a:off x="890588" y="738188"/>
            <a:ext cx="4919662" cy="368935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893763" y="4672013"/>
            <a:ext cx="4911725" cy="4425950"/>
          </a:xfrm>
          <a:prstGeom prst="rect">
            <a:avLst/>
          </a:prstGeom>
          <a:noFill/>
          <a:ln w="9525">
            <a:noFill/>
            <a:miter lim="800000"/>
            <a:headEnd/>
            <a:tailEnd/>
          </a:ln>
          <a:effectLst/>
        </p:spPr>
        <p:txBody>
          <a:bodyPr vert="horz" wrap="square" lIns="94475" tIns="47239" rIns="94475" bIns="47239" numCol="1" anchor="t" anchorCtr="0" compatLnSpc="1">
            <a:prstTxWarp prst="textNoShape">
              <a:avLst/>
            </a:prstTxWarp>
          </a:bodyPr>
          <a:lstStyle/>
          <a:p>
            <a:pPr lvl="0"/>
            <a:r>
              <a:rPr lang="en-GB" noProof="0" smtClean="0"/>
              <a:t>Klicken Sie, um die Formate des Vorlagentextes zu bearbeiten</a:t>
            </a:r>
          </a:p>
          <a:p>
            <a:pPr lvl="1"/>
            <a:r>
              <a:rPr lang="en-GB" noProof="0" smtClean="0"/>
              <a:t>Zweite Ebene</a:t>
            </a:r>
          </a:p>
          <a:p>
            <a:pPr lvl="2"/>
            <a:r>
              <a:rPr lang="en-GB" noProof="0" smtClean="0"/>
              <a:t>Dritte Ebene</a:t>
            </a:r>
          </a:p>
          <a:p>
            <a:pPr lvl="3"/>
            <a:r>
              <a:rPr lang="en-GB" noProof="0" smtClean="0"/>
              <a:t>Vierte Ebene</a:t>
            </a:r>
          </a:p>
          <a:p>
            <a:pPr lvl="4"/>
            <a:r>
              <a:rPr lang="en-GB" noProof="0" smtClean="0"/>
              <a:t>Fünfte Ebene</a:t>
            </a:r>
          </a:p>
        </p:txBody>
      </p:sp>
      <p:sp>
        <p:nvSpPr>
          <p:cNvPr id="6150" name="Rectangle 6"/>
          <p:cNvSpPr>
            <a:spLocks noGrp="1" noChangeArrowheads="1"/>
          </p:cNvSpPr>
          <p:nvPr>
            <p:ph type="ftr" sz="quarter" idx="4"/>
          </p:nvPr>
        </p:nvSpPr>
        <p:spPr bwMode="auto">
          <a:xfrm>
            <a:off x="0" y="9345613"/>
            <a:ext cx="2901950" cy="490537"/>
          </a:xfrm>
          <a:prstGeom prst="rect">
            <a:avLst/>
          </a:prstGeom>
          <a:noFill/>
          <a:ln w="9525">
            <a:noFill/>
            <a:miter lim="800000"/>
            <a:headEnd/>
            <a:tailEnd/>
          </a:ln>
          <a:effectLst/>
        </p:spPr>
        <p:txBody>
          <a:bodyPr vert="horz" wrap="square" lIns="94475" tIns="47239" rIns="94475" bIns="47239" numCol="1" anchor="b" anchorCtr="0" compatLnSpc="1">
            <a:prstTxWarp prst="textNoShape">
              <a:avLst/>
            </a:prstTxWarp>
          </a:bodyPr>
          <a:lstStyle>
            <a:lvl1pPr defTabSz="942975" eaLnBrk="1" hangingPunct="1">
              <a:defRPr sz="1300">
                <a:latin typeface="Arial" charset="0"/>
              </a:defRPr>
            </a:lvl1pPr>
          </a:lstStyle>
          <a:p>
            <a:pPr>
              <a:defRPr/>
            </a:pPr>
            <a:endParaRPr lang="en-GB" altLang="zh-TW" dirty="0"/>
          </a:p>
        </p:txBody>
      </p:sp>
      <p:sp>
        <p:nvSpPr>
          <p:cNvPr id="6151" name="Rectangle 7"/>
          <p:cNvSpPr>
            <a:spLocks noGrp="1" noChangeArrowheads="1"/>
          </p:cNvSpPr>
          <p:nvPr>
            <p:ph type="sldNum" sz="quarter" idx="5"/>
          </p:nvPr>
        </p:nvSpPr>
        <p:spPr bwMode="auto">
          <a:xfrm>
            <a:off x="3797300" y="9345613"/>
            <a:ext cx="2901950" cy="490537"/>
          </a:xfrm>
          <a:prstGeom prst="rect">
            <a:avLst/>
          </a:prstGeom>
          <a:noFill/>
          <a:ln w="9525">
            <a:noFill/>
            <a:miter lim="800000"/>
            <a:headEnd/>
            <a:tailEnd/>
          </a:ln>
          <a:effectLst/>
        </p:spPr>
        <p:txBody>
          <a:bodyPr vert="horz" wrap="square" lIns="94475" tIns="47239" rIns="94475" bIns="47239" numCol="1" anchor="b" anchorCtr="0" compatLnSpc="1">
            <a:prstTxWarp prst="textNoShape">
              <a:avLst/>
            </a:prstTxWarp>
          </a:bodyPr>
          <a:lstStyle>
            <a:lvl1pPr algn="r" defTabSz="942975" eaLnBrk="1" hangingPunct="1">
              <a:defRPr sz="1300">
                <a:latin typeface="Arial" charset="0"/>
              </a:defRPr>
            </a:lvl1pPr>
          </a:lstStyle>
          <a:p>
            <a:pPr>
              <a:defRPr/>
            </a:pPr>
            <a:fld id="{6F00A182-7426-4CC4-9A33-D8CCCDF8E6E0}" type="slidenum">
              <a:rPr lang="en-GB" altLang="zh-TW"/>
              <a:pPr>
                <a:defRPr/>
              </a:pPr>
              <a:t>‹#›</a:t>
            </a:fld>
            <a:endParaRPr lang="en-GB" altLang="zh-TW"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algn="l"/>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1</a:t>
            </a:fld>
            <a:endParaRPr lang="en-GB" altLang="zh-TW"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TW" altLang="en-US" dirty="0" smtClean="0"/>
              <a:t>慢一點。</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12</a:t>
            </a:fld>
            <a:endParaRPr lang="en-GB" altLang="zh-TW"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3E51C79E-4FB8-44B4-ABCB-6B8B08F7D81D}" type="slidenum">
              <a:rPr lang="en-GB" altLang="zh-TW" smtClean="0"/>
              <a:pPr/>
              <a:t>13</a:t>
            </a:fld>
            <a:endParaRPr lang="en-GB" altLang="zh-TW" smtClean="0"/>
          </a:p>
        </p:txBody>
      </p:sp>
      <p:sp>
        <p:nvSpPr>
          <p:cNvPr id="45059" name="Rectangle 1026"/>
          <p:cNvSpPr>
            <a:spLocks noGrp="1" noChangeArrowheads="1"/>
          </p:cNvSpPr>
          <p:nvPr>
            <p:ph type="body" idx="1"/>
          </p:nvPr>
        </p:nvSpPr>
        <p:spPr>
          <a:xfrm>
            <a:off x="242888" y="5253038"/>
            <a:ext cx="6283325" cy="4051300"/>
          </a:xfrm>
          <a:noFill/>
          <a:ln/>
        </p:spPr>
        <p:txBody>
          <a:bodyPr lIns="89384" tIns="44694" rIns="89384" bIns="44694"/>
          <a:lstStyle/>
          <a:p>
            <a:pPr eaLnBrk="1" hangingPunct="1"/>
            <a:endParaRPr lang="en-GB" altLang="zh-TW" dirty="0" smtClean="0"/>
          </a:p>
        </p:txBody>
      </p:sp>
      <p:sp>
        <p:nvSpPr>
          <p:cNvPr id="45060" name="Rectangle 1027"/>
          <p:cNvSpPr>
            <a:spLocks noGrp="1" noRot="1" noChangeAspect="1" noChangeArrowheads="1" noTextEdit="1"/>
          </p:cNvSpPr>
          <p:nvPr>
            <p:ph type="sldImg"/>
          </p:nvPr>
        </p:nvSpPr>
        <p:spPr>
          <a:xfrm>
            <a:off x="1588" y="0"/>
            <a:ext cx="6696075" cy="5022850"/>
          </a:xfr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14</a:t>
            </a:fld>
            <a:endParaRPr lang="en-GB" altLang="zh-TW"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algn="l"/>
            <a:endParaRPr lang="en-US" altLang="zh-TW" dirty="0" smtClean="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15</a:t>
            </a:fld>
            <a:endParaRPr lang="en-GB" altLang="zh-TW"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16</a:t>
            </a:fld>
            <a:endParaRPr lang="en-GB" altLang="zh-TW"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17</a:t>
            </a:fld>
            <a:endParaRPr lang="en-GB" altLang="zh-TW"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18</a:t>
            </a:fld>
            <a:endParaRPr lang="en-GB" altLang="zh-TW"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19</a:t>
            </a:fld>
            <a:endParaRPr lang="en-GB" altLang="zh-TW"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20</a:t>
            </a:fld>
            <a:endParaRPr lang="en-GB" altLang="zh-TW"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C004D0D7-F374-4BB6-931B-F23ABD78EC86}" type="slidenum">
              <a:rPr lang="en-GB" altLang="zh-TW" smtClean="0"/>
              <a:pPr/>
              <a:t>21</a:t>
            </a:fld>
            <a:endParaRPr lang="en-GB" altLang="zh-TW" dirty="0"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altLang="zh-TW"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2</a:t>
            </a:fld>
            <a:endParaRPr lang="en-GB" altLang="zh-TW"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3</a:t>
            </a:fld>
            <a:endParaRPr lang="en-GB" altLang="zh-TW"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4</a:t>
            </a:fld>
            <a:endParaRPr lang="en-GB" altLang="zh-TW"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5</a:t>
            </a:fld>
            <a:endParaRPr lang="en-GB" altLang="zh-TW"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6</a:t>
            </a:fld>
            <a:endParaRPr lang="en-GB" altLang="zh-TW"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7</a:t>
            </a:fld>
            <a:endParaRPr lang="en-GB" altLang="zh-TW"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8</a:t>
            </a:fld>
            <a:endParaRPr lang="en-GB" altLang="zh-TW"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F00A182-7426-4CC4-9A33-D8CCCDF8E6E0}" type="slidenum">
              <a:rPr lang="en-GB" altLang="zh-TW" smtClean="0"/>
              <a:pPr>
                <a:defRPr/>
              </a:pPr>
              <a:t>11</a:t>
            </a:fld>
            <a:endParaRPr lang="en-GB" altLang="zh-TW"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4" name="Group 61"/>
          <p:cNvGrpSpPr>
            <a:grpSpLocks/>
          </p:cNvGrpSpPr>
          <p:nvPr/>
        </p:nvGrpSpPr>
        <p:grpSpPr bwMode="auto">
          <a:xfrm>
            <a:off x="7216775" y="0"/>
            <a:ext cx="1927225" cy="473075"/>
            <a:chOff x="1701" y="1795"/>
            <a:chExt cx="2267" cy="683"/>
          </a:xfrm>
        </p:grpSpPr>
        <p:sp>
          <p:nvSpPr>
            <p:cNvPr id="5" name="WordArt 62"/>
            <p:cNvSpPr>
              <a:spLocks noChangeArrowheads="1" noChangeShapeType="1" noTextEdit="1"/>
            </p:cNvSpPr>
            <p:nvPr/>
          </p:nvSpPr>
          <p:spPr bwMode="auto">
            <a:xfrm>
              <a:off x="1701" y="1888"/>
              <a:ext cx="2087" cy="590"/>
            </a:xfrm>
            <a:prstGeom prst="rect">
              <a:avLst/>
            </a:prstGeom>
          </p:spPr>
          <p:txBody>
            <a:bodyPr wrap="none" fromWordArt="1">
              <a:prstTxWarp prst="textPlain">
                <a:avLst>
                  <a:gd name="adj" fmla="val 50000"/>
                </a:avLst>
              </a:prstTxWarp>
            </a:bodyPr>
            <a:lstStyle/>
            <a:p>
              <a:r>
                <a:rPr lang="en-US" altLang="zh-TW" sz="9600" kern="10" dirty="0">
                  <a:ln w="9525">
                    <a:noFill/>
                    <a:round/>
                    <a:headEnd/>
                    <a:tailEnd/>
                  </a:ln>
                  <a:gradFill rotWithShape="1">
                    <a:gsLst>
                      <a:gs pos="0">
                        <a:schemeClr val="bg1"/>
                      </a:gs>
                      <a:gs pos="100000">
                        <a:schemeClr val="tx1"/>
                      </a:gs>
                    </a:gsLst>
                    <a:lin ang="5400000" scaled="1"/>
                  </a:gradFill>
                  <a:effectLst>
                    <a:outerShdw dist="45791" dir="3378596" algn="ctr" rotWithShape="0">
                      <a:srgbClr val="4D4D4D">
                        <a:alpha val="79999"/>
                      </a:srgbClr>
                    </a:outerShdw>
                  </a:effectLst>
                  <a:latin typeface="Impact"/>
                </a:rPr>
                <a:t>CLEVO</a:t>
              </a:r>
              <a:endParaRPr lang="zh-TW" altLang="en-US" sz="9600" kern="10">
                <a:ln w="9525">
                  <a:noFill/>
                  <a:round/>
                  <a:headEnd/>
                  <a:tailEnd/>
                </a:ln>
                <a:gradFill rotWithShape="1">
                  <a:gsLst>
                    <a:gs pos="0">
                      <a:schemeClr val="bg1"/>
                    </a:gs>
                    <a:gs pos="100000">
                      <a:schemeClr val="tx1"/>
                    </a:gs>
                  </a:gsLst>
                  <a:lin ang="5400000" scaled="1"/>
                </a:gradFill>
                <a:effectLst>
                  <a:outerShdw dist="45791" dir="3378596" algn="ctr" rotWithShape="0">
                    <a:srgbClr val="4D4D4D">
                      <a:alpha val="79999"/>
                    </a:srgbClr>
                  </a:outerShdw>
                </a:effectLst>
                <a:latin typeface="Impact"/>
              </a:endParaRPr>
            </a:p>
          </p:txBody>
        </p:sp>
        <p:sp>
          <p:nvSpPr>
            <p:cNvPr id="6" name="WordArt 63"/>
            <p:cNvSpPr>
              <a:spLocks noChangeArrowheads="1" noChangeShapeType="1" noTextEdit="1"/>
            </p:cNvSpPr>
            <p:nvPr/>
          </p:nvSpPr>
          <p:spPr bwMode="auto">
            <a:xfrm>
              <a:off x="3787" y="1795"/>
              <a:ext cx="181" cy="184"/>
            </a:xfrm>
            <a:prstGeom prst="rect">
              <a:avLst/>
            </a:prstGeom>
          </p:spPr>
          <p:txBody>
            <a:bodyPr wrap="none" fromWordArt="1">
              <a:prstTxWarp prst="textPlain">
                <a:avLst>
                  <a:gd name="adj" fmla="val 50000"/>
                </a:avLst>
              </a:prstTxWarp>
            </a:bodyPr>
            <a:lstStyle/>
            <a:p>
              <a:r>
                <a:rPr lang="en-US" altLang="zh-TW" sz="5400" kern="10" spc="1081" dirty="0">
                  <a:ln w="9525">
                    <a:noFill/>
                    <a:round/>
                    <a:headEnd/>
                    <a:tailEnd/>
                  </a:ln>
                  <a:gradFill rotWithShape="1">
                    <a:gsLst>
                      <a:gs pos="0">
                        <a:schemeClr val="bg1"/>
                      </a:gs>
                      <a:gs pos="100000">
                        <a:schemeClr val="tx1"/>
                      </a:gs>
                    </a:gsLst>
                    <a:lin ang="5400000" scaled="1"/>
                  </a:gradFill>
                  <a:effectLst>
                    <a:outerShdw dist="45791" dir="3378596" algn="ctr" rotWithShape="0">
                      <a:srgbClr val="4D4D4D">
                        <a:alpha val="79999"/>
                      </a:srgbClr>
                    </a:outerShdw>
                  </a:effectLst>
                  <a:latin typeface="Haettenschweiler"/>
                </a:rPr>
                <a:t>®</a:t>
              </a:r>
              <a:endParaRPr lang="zh-TW" altLang="en-US" sz="5400" kern="10" spc="1081">
                <a:ln w="9525">
                  <a:noFill/>
                  <a:round/>
                  <a:headEnd/>
                  <a:tailEnd/>
                </a:ln>
                <a:gradFill rotWithShape="1">
                  <a:gsLst>
                    <a:gs pos="0">
                      <a:schemeClr val="bg1"/>
                    </a:gs>
                    <a:gs pos="100000">
                      <a:schemeClr val="tx1"/>
                    </a:gs>
                  </a:gsLst>
                  <a:lin ang="5400000" scaled="1"/>
                </a:gradFill>
                <a:effectLst>
                  <a:outerShdw dist="45791" dir="3378596" algn="ctr" rotWithShape="0">
                    <a:srgbClr val="4D4D4D">
                      <a:alpha val="79999"/>
                    </a:srgbClr>
                  </a:outerShdw>
                </a:effectLst>
                <a:latin typeface="Haettenschweiler"/>
              </a:endParaRPr>
            </a:p>
          </p:txBody>
        </p:sp>
      </p:grpSp>
      <p:sp>
        <p:nvSpPr>
          <p:cNvPr id="1045506" name="Rectangle 2"/>
          <p:cNvSpPr>
            <a:spLocks noGrp="1" noChangeArrowheads="1"/>
          </p:cNvSpPr>
          <p:nvPr>
            <p:ph type="ctrTitle" sz="quarter"/>
          </p:nvPr>
        </p:nvSpPr>
        <p:spPr>
          <a:xfrm>
            <a:off x="752475" y="1671638"/>
            <a:ext cx="7580313" cy="1579562"/>
          </a:xfrm>
        </p:spPr>
        <p:txBody>
          <a:bodyPr lIns="91440" rIns="91440" anchor="b"/>
          <a:lstStyle>
            <a:lvl1pPr>
              <a:defRPr sz="2800">
                <a:solidFill>
                  <a:schemeClr val="bg1"/>
                </a:solidFill>
              </a:defRPr>
            </a:lvl1pPr>
          </a:lstStyle>
          <a:p>
            <a:r>
              <a:rPr lang="en-US"/>
              <a:t>Click to edit Master title style</a:t>
            </a:r>
            <a:endParaRPr lang="de-DE" altLang="zh-TW"/>
          </a:p>
        </p:txBody>
      </p:sp>
      <p:sp>
        <p:nvSpPr>
          <p:cNvPr id="1045507" name="Rectangle 3"/>
          <p:cNvSpPr>
            <a:spLocks noGrp="1" noChangeArrowheads="1"/>
          </p:cNvSpPr>
          <p:nvPr>
            <p:ph type="subTitle" sz="quarter" idx="1"/>
          </p:nvPr>
        </p:nvSpPr>
        <p:spPr>
          <a:xfrm>
            <a:off x="2903538" y="3405188"/>
            <a:ext cx="6088062" cy="904875"/>
          </a:xfrm>
        </p:spPr>
        <p:txBody>
          <a:bodyPr lIns="91440" rIns="91440" anchor="ctr"/>
          <a:lstStyle>
            <a:lvl1pPr marL="0" indent="0">
              <a:spcBef>
                <a:spcPct val="0"/>
              </a:spcBef>
              <a:buFont typeface="Wingdings" pitchFamily="2" charset="2"/>
              <a:buNone/>
              <a:defRPr b="1">
                <a:solidFill>
                  <a:schemeClr val="bg1"/>
                </a:solidFill>
              </a:defRPr>
            </a:lvl1pPr>
          </a:lstStyle>
          <a:p>
            <a:r>
              <a:rPr lang="en-US"/>
              <a:t>Click to edit Master text styles</a:t>
            </a:r>
          </a:p>
        </p:txBody>
      </p:sp>
    </p:spTree>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704013" y="603250"/>
            <a:ext cx="2139950" cy="53054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284163" y="603250"/>
            <a:ext cx="6267450" cy="53054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spd="med">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284163" y="603250"/>
            <a:ext cx="8515350" cy="600075"/>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319088" y="1412875"/>
            <a:ext cx="8524875" cy="4495800"/>
          </a:xfrm>
        </p:spPr>
        <p:txBody>
          <a:bodyPr/>
          <a:lstStyle/>
          <a:p>
            <a:pPr lvl="0"/>
            <a:endParaRPr lang="zh-TW" altLang="en-US" noProof="0" smtClean="0"/>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319088" y="1412875"/>
            <a:ext cx="4186237"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57725" y="1412875"/>
            <a:ext cx="4186238"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graphicFrame>
        <p:nvGraphicFramePr>
          <p:cNvPr id="1026" name="Object 25"/>
          <p:cNvGraphicFramePr>
            <a:graphicFrameLocks noChangeAspect="1"/>
          </p:cNvGraphicFramePr>
          <p:nvPr/>
        </p:nvGraphicFramePr>
        <p:xfrm>
          <a:off x="0" y="590550"/>
          <a:ext cx="9144000" cy="6281738"/>
        </p:xfrm>
        <a:graphic>
          <a:graphicData uri="http://schemas.openxmlformats.org/presentationml/2006/ole">
            <p:oleObj spid="_x0000_s1026" name="CorelPhotoPaint.Image.8" r:id="rId16" imgW="9752381" imgH="6561905" progId="">
              <p:embed/>
            </p:oleObj>
          </a:graphicData>
        </a:graphic>
      </p:graphicFrame>
      <p:sp>
        <p:nvSpPr>
          <p:cNvPr id="1028" name="Rectangle 2"/>
          <p:cNvSpPr>
            <a:spLocks noGrp="1" noChangeArrowheads="1"/>
          </p:cNvSpPr>
          <p:nvPr>
            <p:ph type="title"/>
          </p:nvPr>
        </p:nvSpPr>
        <p:spPr bwMode="auto">
          <a:xfrm>
            <a:off x="284163" y="603250"/>
            <a:ext cx="8515350" cy="600075"/>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lvl="0"/>
            <a:r>
              <a:rPr lang="en-US" altLang="zh-TW" smtClean="0"/>
              <a:t>Click to edit Master title style</a:t>
            </a:r>
            <a:endParaRPr lang="de-DE" altLang="zh-TW" smtClean="0"/>
          </a:p>
        </p:txBody>
      </p:sp>
      <p:sp>
        <p:nvSpPr>
          <p:cNvPr id="1029" name="Rectangle 3"/>
          <p:cNvSpPr>
            <a:spLocks noGrp="1" noChangeArrowheads="1"/>
          </p:cNvSpPr>
          <p:nvPr>
            <p:ph type="body" idx="1"/>
          </p:nvPr>
        </p:nvSpPr>
        <p:spPr bwMode="auto">
          <a:xfrm>
            <a:off x="319088" y="1412875"/>
            <a:ext cx="8524875" cy="4495800"/>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a:p>
            <a:pPr lvl="4"/>
            <a:r>
              <a:rPr lang="en-US" altLang="zh-TW" smtClean="0"/>
              <a:t>Fifth level</a:t>
            </a:r>
            <a:endParaRPr lang="de-DE" altLang="zh-TW" smtClean="0"/>
          </a:p>
        </p:txBody>
      </p:sp>
      <p:grpSp>
        <p:nvGrpSpPr>
          <p:cNvPr id="1030" name="Group 61"/>
          <p:cNvGrpSpPr>
            <a:grpSpLocks/>
          </p:cNvGrpSpPr>
          <p:nvPr/>
        </p:nvGrpSpPr>
        <p:grpSpPr bwMode="auto">
          <a:xfrm>
            <a:off x="7226300" y="0"/>
            <a:ext cx="1917700" cy="404813"/>
            <a:chOff x="1701" y="1795"/>
            <a:chExt cx="2267" cy="683"/>
          </a:xfrm>
        </p:grpSpPr>
        <p:sp>
          <p:nvSpPr>
            <p:cNvPr id="1031" name="WordArt 62"/>
            <p:cNvSpPr>
              <a:spLocks noChangeArrowheads="1" noChangeShapeType="1" noTextEdit="1"/>
            </p:cNvSpPr>
            <p:nvPr/>
          </p:nvSpPr>
          <p:spPr bwMode="auto">
            <a:xfrm>
              <a:off x="1701" y="1888"/>
              <a:ext cx="2087" cy="590"/>
            </a:xfrm>
            <a:prstGeom prst="rect">
              <a:avLst/>
            </a:prstGeom>
          </p:spPr>
          <p:txBody>
            <a:bodyPr wrap="none" fromWordArt="1">
              <a:prstTxWarp prst="textPlain">
                <a:avLst>
                  <a:gd name="adj" fmla="val 50000"/>
                </a:avLst>
              </a:prstTxWarp>
            </a:bodyPr>
            <a:lstStyle/>
            <a:p>
              <a:r>
                <a:rPr lang="en-US" altLang="zh-TW" sz="9600" kern="10" dirty="0">
                  <a:ln w="9525">
                    <a:noFill/>
                    <a:round/>
                    <a:headEnd/>
                    <a:tailEnd/>
                  </a:ln>
                  <a:gradFill rotWithShape="1">
                    <a:gsLst>
                      <a:gs pos="0">
                        <a:schemeClr val="bg1"/>
                      </a:gs>
                      <a:gs pos="100000">
                        <a:schemeClr val="tx1"/>
                      </a:gs>
                    </a:gsLst>
                    <a:lin ang="5400000" scaled="1"/>
                  </a:gradFill>
                  <a:effectLst>
                    <a:outerShdw dist="45791" dir="3378596" algn="ctr" rotWithShape="0">
                      <a:srgbClr val="4D4D4D">
                        <a:alpha val="79999"/>
                      </a:srgbClr>
                    </a:outerShdw>
                  </a:effectLst>
                  <a:latin typeface="Impact"/>
                </a:rPr>
                <a:t>CLEVO</a:t>
              </a:r>
              <a:endParaRPr lang="zh-TW" altLang="en-US" sz="9600" kern="10">
                <a:ln w="9525">
                  <a:noFill/>
                  <a:round/>
                  <a:headEnd/>
                  <a:tailEnd/>
                </a:ln>
                <a:gradFill rotWithShape="1">
                  <a:gsLst>
                    <a:gs pos="0">
                      <a:schemeClr val="bg1"/>
                    </a:gs>
                    <a:gs pos="100000">
                      <a:schemeClr val="tx1"/>
                    </a:gs>
                  </a:gsLst>
                  <a:lin ang="5400000" scaled="1"/>
                </a:gradFill>
                <a:effectLst>
                  <a:outerShdw dist="45791" dir="3378596" algn="ctr" rotWithShape="0">
                    <a:srgbClr val="4D4D4D">
                      <a:alpha val="79999"/>
                    </a:srgbClr>
                  </a:outerShdw>
                </a:effectLst>
                <a:latin typeface="Impact"/>
              </a:endParaRPr>
            </a:p>
          </p:txBody>
        </p:sp>
        <p:sp>
          <p:nvSpPr>
            <p:cNvPr id="1032" name="WordArt 63"/>
            <p:cNvSpPr>
              <a:spLocks noChangeArrowheads="1" noChangeShapeType="1" noTextEdit="1"/>
            </p:cNvSpPr>
            <p:nvPr/>
          </p:nvSpPr>
          <p:spPr bwMode="auto">
            <a:xfrm>
              <a:off x="3787" y="1795"/>
              <a:ext cx="181" cy="184"/>
            </a:xfrm>
            <a:prstGeom prst="rect">
              <a:avLst/>
            </a:prstGeom>
          </p:spPr>
          <p:txBody>
            <a:bodyPr wrap="none" fromWordArt="1">
              <a:prstTxWarp prst="textPlain">
                <a:avLst>
                  <a:gd name="adj" fmla="val 50000"/>
                </a:avLst>
              </a:prstTxWarp>
            </a:bodyPr>
            <a:lstStyle/>
            <a:p>
              <a:r>
                <a:rPr lang="en-US" altLang="zh-TW" sz="5400" kern="10" spc="1081" dirty="0">
                  <a:ln w="9525">
                    <a:noFill/>
                    <a:round/>
                    <a:headEnd/>
                    <a:tailEnd/>
                  </a:ln>
                  <a:gradFill rotWithShape="1">
                    <a:gsLst>
                      <a:gs pos="0">
                        <a:schemeClr val="bg1"/>
                      </a:gs>
                      <a:gs pos="100000">
                        <a:schemeClr val="tx1"/>
                      </a:gs>
                    </a:gsLst>
                    <a:lin ang="5400000" scaled="1"/>
                  </a:gradFill>
                  <a:effectLst>
                    <a:outerShdw dist="45791" dir="3378596" algn="ctr" rotWithShape="0">
                      <a:srgbClr val="4D4D4D">
                        <a:alpha val="79999"/>
                      </a:srgbClr>
                    </a:outerShdw>
                  </a:effectLst>
                  <a:latin typeface="Haettenschweiler"/>
                </a:rPr>
                <a:t>®</a:t>
              </a:r>
              <a:endParaRPr lang="zh-TW" altLang="en-US" sz="5400" kern="10" spc="1081">
                <a:ln w="9525">
                  <a:noFill/>
                  <a:round/>
                  <a:headEnd/>
                  <a:tailEnd/>
                </a:ln>
                <a:gradFill rotWithShape="1">
                  <a:gsLst>
                    <a:gs pos="0">
                      <a:schemeClr val="bg1"/>
                    </a:gs>
                    <a:gs pos="100000">
                      <a:schemeClr val="tx1"/>
                    </a:gs>
                  </a:gsLst>
                  <a:lin ang="5400000" scaled="1"/>
                </a:gradFill>
                <a:effectLst>
                  <a:outerShdw dist="45791" dir="3378596" algn="ctr" rotWithShape="0">
                    <a:srgbClr val="4D4D4D">
                      <a:alpha val="79999"/>
                    </a:srgbClr>
                  </a:outerShdw>
                </a:effectLst>
                <a:latin typeface="Haettenschweiler"/>
              </a:endParaRPr>
            </a:p>
          </p:txBody>
        </p:sp>
      </p:grpSp>
    </p:spTree>
  </p:cSld>
  <p:clrMap bg1="lt1" tx1="dk1" bg2="lt2" tx2="dk2" accent1="accent1" accent2="accent2" accent3="accent3" accent4="accent4" accent5="accent5" accent6="accent6" hlink="hlink" folHlink="folHlink"/>
  <p:sldLayoutIdLst>
    <p:sldLayoutId id="2147484765" r:id="rId1"/>
    <p:sldLayoutId id="2147484754" r:id="rId2"/>
    <p:sldLayoutId id="2147484755" r:id="rId3"/>
    <p:sldLayoutId id="2147484756" r:id="rId4"/>
    <p:sldLayoutId id="2147484757" r:id="rId5"/>
    <p:sldLayoutId id="2147484758" r:id="rId6"/>
    <p:sldLayoutId id="2147484759" r:id="rId7"/>
    <p:sldLayoutId id="2147484760" r:id="rId8"/>
    <p:sldLayoutId id="2147484761" r:id="rId9"/>
    <p:sldLayoutId id="2147484762" r:id="rId10"/>
    <p:sldLayoutId id="2147484763" r:id="rId11"/>
    <p:sldLayoutId id="2147484764" r:id="rId12"/>
  </p:sldLayoutIdLst>
  <p:transition spd="med">
    <p:wipe dir="r"/>
  </p:transition>
  <p:txStyles>
    <p:titleStyle>
      <a:lvl1pPr algn="l" rtl="0" eaLnBrk="0" fontAlgn="base" hangingPunct="0">
        <a:lnSpc>
          <a:spcPct val="95000"/>
        </a:lnSpc>
        <a:spcBef>
          <a:spcPct val="0"/>
        </a:spcBef>
        <a:spcAft>
          <a:spcPct val="0"/>
        </a:spcAft>
        <a:defRPr sz="2400" b="1">
          <a:solidFill>
            <a:schemeClr val="accent2"/>
          </a:solidFill>
          <a:latin typeface="+mj-lt"/>
          <a:ea typeface="+mj-ea"/>
          <a:cs typeface="+mj-cs"/>
        </a:defRPr>
      </a:lvl1pPr>
      <a:lvl2pPr algn="l" rtl="0" eaLnBrk="0" fontAlgn="base" hangingPunct="0">
        <a:lnSpc>
          <a:spcPct val="95000"/>
        </a:lnSpc>
        <a:spcBef>
          <a:spcPct val="0"/>
        </a:spcBef>
        <a:spcAft>
          <a:spcPct val="0"/>
        </a:spcAft>
        <a:defRPr sz="2400" b="1">
          <a:solidFill>
            <a:schemeClr val="accent2"/>
          </a:solidFill>
          <a:latin typeface="Arial" charset="0"/>
        </a:defRPr>
      </a:lvl2pPr>
      <a:lvl3pPr algn="l" rtl="0" eaLnBrk="0" fontAlgn="base" hangingPunct="0">
        <a:lnSpc>
          <a:spcPct val="95000"/>
        </a:lnSpc>
        <a:spcBef>
          <a:spcPct val="0"/>
        </a:spcBef>
        <a:spcAft>
          <a:spcPct val="0"/>
        </a:spcAft>
        <a:defRPr sz="2400" b="1">
          <a:solidFill>
            <a:schemeClr val="accent2"/>
          </a:solidFill>
          <a:latin typeface="Arial" charset="0"/>
        </a:defRPr>
      </a:lvl3pPr>
      <a:lvl4pPr algn="l" rtl="0" eaLnBrk="0" fontAlgn="base" hangingPunct="0">
        <a:lnSpc>
          <a:spcPct val="95000"/>
        </a:lnSpc>
        <a:spcBef>
          <a:spcPct val="0"/>
        </a:spcBef>
        <a:spcAft>
          <a:spcPct val="0"/>
        </a:spcAft>
        <a:defRPr sz="2400" b="1">
          <a:solidFill>
            <a:schemeClr val="accent2"/>
          </a:solidFill>
          <a:latin typeface="Arial" charset="0"/>
        </a:defRPr>
      </a:lvl4pPr>
      <a:lvl5pPr algn="l" rtl="0" eaLnBrk="0" fontAlgn="base" hangingPunct="0">
        <a:lnSpc>
          <a:spcPct val="95000"/>
        </a:lnSpc>
        <a:spcBef>
          <a:spcPct val="0"/>
        </a:spcBef>
        <a:spcAft>
          <a:spcPct val="0"/>
        </a:spcAft>
        <a:defRPr sz="2400" b="1">
          <a:solidFill>
            <a:schemeClr val="accent2"/>
          </a:solidFill>
          <a:latin typeface="Arial" charset="0"/>
        </a:defRPr>
      </a:lvl5pPr>
      <a:lvl6pPr marL="457200" algn="l" rtl="0" fontAlgn="base">
        <a:lnSpc>
          <a:spcPct val="95000"/>
        </a:lnSpc>
        <a:spcBef>
          <a:spcPct val="0"/>
        </a:spcBef>
        <a:spcAft>
          <a:spcPct val="0"/>
        </a:spcAft>
        <a:defRPr sz="2400" b="1">
          <a:solidFill>
            <a:schemeClr val="accent2"/>
          </a:solidFill>
          <a:latin typeface="Arial" charset="0"/>
        </a:defRPr>
      </a:lvl6pPr>
      <a:lvl7pPr marL="914400" algn="l" rtl="0" fontAlgn="base">
        <a:lnSpc>
          <a:spcPct val="95000"/>
        </a:lnSpc>
        <a:spcBef>
          <a:spcPct val="0"/>
        </a:spcBef>
        <a:spcAft>
          <a:spcPct val="0"/>
        </a:spcAft>
        <a:defRPr sz="2400" b="1">
          <a:solidFill>
            <a:schemeClr val="accent2"/>
          </a:solidFill>
          <a:latin typeface="Arial" charset="0"/>
        </a:defRPr>
      </a:lvl7pPr>
      <a:lvl8pPr marL="1371600" algn="l" rtl="0" fontAlgn="base">
        <a:lnSpc>
          <a:spcPct val="95000"/>
        </a:lnSpc>
        <a:spcBef>
          <a:spcPct val="0"/>
        </a:spcBef>
        <a:spcAft>
          <a:spcPct val="0"/>
        </a:spcAft>
        <a:defRPr sz="2400" b="1">
          <a:solidFill>
            <a:schemeClr val="accent2"/>
          </a:solidFill>
          <a:latin typeface="Arial" charset="0"/>
        </a:defRPr>
      </a:lvl8pPr>
      <a:lvl9pPr marL="1828800" algn="l" rtl="0" fontAlgn="base">
        <a:lnSpc>
          <a:spcPct val="95000"/>
        </a:lnSpc>
        <a:spcBef>
          <a:spcPct val="0"/>
        </a:spcBef>
        <a:spcAft>
          <a:spcPct val="0"/>
        </a:spcAft>
        <a:defRPr sz="2400" b="1">
          <a:solidFill>
            <a:schemeClr val="accent2"/>
          </a:solidFill>
          <a:latin typeface="Arial" charset="0"/>
        </a:defRPr>
      </a:lvl9pPr>
    </p:titleStyle>
    <p:bodyStyle>
      <a:lvl1pPr marL="190500" indent="-190500" algn="l" rtl="0" eaLnBrk="0" fontAlgn="base" hangingPunct="0">
        <a:spcBef>
          <a:spcPct val="40000"/>
        </a:spcBef>
        <a:spcAft>
          <a:spcPct val="0"/>
        </a:spcAft>
        <a:buClr>
          <a:schemeClr val="accent1"/>
        </a:buClr>
        <a:buFont typeface="Wingdings" pitchFamily="2" charset="2"/>
        <a:buChar char="§"/>
        <a:defRPr sz="2000">
          <a:solidFill>
            <a:schemeClr val="tx1"/>
          </a:solidFill>
          <a:latin typeface="+mn-lt"/>
          <a:ea typeface="+mn-ea"/>
          <a:cs typeface="+mn-cs"/>
        </a:defRPr>
      </a:lvl1pPr>
      <a:lvl2pPr marL="381000" indent="-188913" algn="l" rtl="0" eaLnBrk="0" fontAlgn="base" hangingPunct="0">
        <a:spcBef>
          <a:spcPct val="40000"/>
        </a:spcBef>
        <a:spcAft>
          <a:spcPct val="0"/>
        </a:spcAft>
        <a:buClr>
          <a:schemeClr val="accent1"/>
        </a:buClr>
        <a:buChar char="-"/>
        <a:defRPr>
          <a:solidFill>
            <a:schemeClr val="tx1"/>
          </a:solidFill>
          <a:latin typeface="+mn-lt"/>
        </a:defRPr>
      </a:lvl2pPr>
      <a:lvl3pPr marL="561975" indent="-179388" algn="l" rtl="0" eaLnBrk="0" fontAlgn="base" hangingPunct="0">
        <a:spcBef>
          <a:spcPct val="40000"/>
        </a:spcBef>
        <a:spcAft>
          <a:spcPct val="0"/>
        </a:spcAft>
        <a:buClr>
          <a:schemeClr val="accent1"/>
        </a:buClr>
        <a:buChar char="-"/>
        <a:defRPr>
          <a:solidFill>
            <a:schemeClr val="tx1"/>
          </a:solidFill>
          <a:latin typeface="+mn-lt"/>
        </a:defRPr>
      </a:lvl3pPr>
      <a:lvl4pPr marL="752475" indent="-188913" algn="l" rtl="0" eaLnBrk="0" fontAlgn="base" hangingPunct="0">
        <a:spcBef>
          <a:spcPct val="40000"/>
        </a:spcBef>
        <a:spcAft>
          <a:spcPct val="0"/>
        </a:spcAft>
        <a:buClr>
          <a:schemeClr val="accent1"/>
        </a:buClr>
        <a:buChar char="-"/>
        <a:defRPr>
          <a:solidFill>
            <a:schemeClr val="tx1"/>
          </a:solidFill>
          <a:latin typeface="+mn-lt"/>
        </a:defRPr>
      </a:lvl4pPr>
      <a:lvl5pPr marL="962025" indent="-207963" algn="l" rtl="0" eaLnBrk="0" fontAlgn="base" hangingPunct="0">
        <a:spcBef>
          <a:spcPct val="40000"/>
        </a:spcBef>
        <a:spcAft>
          <a:spcPct val="0"/>
        </a:spcAft>
        <a:buClr>
          <a:schemeClr val="accent1"/>
        </a:buClr>
        <a:buFont typeface="Wingdings" pitchFamily="2" charset="2"/>
        <a:buChar char="§"/>
        <a:defRPr>
          <a:solidFill>
            <a:schemeClr val="tx1"/>
          </a:solidFill>
          <a:latin typeface="+mn-lt"/>
        </a:defRPr>
      </a:lvl5pPr>
      <a:lvl6pPr marL="1419225" indent="-207963" algn="l" rtl="0" fontAlgn="base">
        <a:spcBef>
          <a:spcPct val="40000"/>
        </a:spcBef>
        <a:spcAft>
          <a:spcPct val="0"/>
        </a:spcAft>
        <a:buClr>
          <a:schemeClr val="accent1"/>
        </a:buClr>
        <a:buFont typeface="Wingdings" pitchFamily="2" charset="2"/>
        <a:buChar char="§"/>
        <a:defRPr>
          <a:solidFill>
            <a:schemeClr val="tx1"/>
          </a:solidFill>
          <a:latin typeface="+mn-lt"/>
        </a:defRPr>
      </a:lvl6pPr>
      <a:lvl7pPr marL="1876425" indent="-207963" algn="l" rtl="0" fontAlgn="base">
        <a:spcBef>
          <a:spcPct val="40000"/>
        </a:spcBef>
        <a:spcAft>
          <a:spcPct val="0"/>
        </a:spcAft>
        <a:buClr>
          <a:schemeClr val="accent1"/>
        </a:buClr>
        <a:buFont typeface="Wingdings" pitchFamily="2" charset="2"/>
        <a:buChar char="§"/>
        <a:defRPr>
          <a:solidFill>
            <a:schemeClr val="tx1"/>
          </a:solidFill>
          <a:latin typeface="+mn-lt"/>
        </a:defRPr>
      </a:lvl7pPr>
      <a:lvl8pPr marL="2333625" indent="-207963" algn="l" rtl="0" fontAlgn="base">
        <a:spcBef>
          <a:spcPct val="40000"/>
        </a:spcBef>
        <a:spcAft>
          <a:spcPct val="0"/>
        </a:spcAft>
        <a:buClr>
          <a:schemeClr val="accent1"/>
        </a:buClr>
        <a:buFont typeface="Wingdings" pitchFamily="2" charset="2"/>
        <a:buChar char="§"/>
        <a:defRPr>
          <a:solidFill>
            <a:schemeClr val="tx1"/>
          </a:solidFill>
          <a:latin typeface="+mn-lt"/>
        </a:defRPr>
      </a:lvl8pPr>
      <a:lvl9pPr marL="2790825" indent="-207963" algn="l" rtl="0" fontAlgn="base">
        <a:spcBef>
          <a:spcPct val="40000"/>
        </a:spcBef>
        <a:spcAft>
          <a:spcPct val="0"/>
        </a:spcAft>
        <a:buClr>
          <a:schemeClr val="accent1"/>
        </a:buClr>
        <a:buFont typeface="Wingdings" pitchFamily="2" charset="2"/>
        <a:buChar char="§"/>
        <a:defRPr>
          <a:solidFill>
            <a:schemeClr val="tx1"/>
          </a:solidFill>
          <a:latin typeface="+mn-lt"/>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26.jpeg"/><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notesSlide" Target="../notesSlides/notesSlide19.xml"/><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標題 3"/>
          <p:cNvSpPr>
            <a:spLocks noGrp="1"/>
          </p:cNvSpPr>
          <p:nvPr>
            <p:ph type="ctrTitle" sz="quarter"/>
          </p:nvPr>
        </p:nvSpPr>
        <p:spPr/>
        <p:txBody>
          <a:bodyPr anchor="ctr"/>
          <a:lstStyle/>
          <a:p>
            <a:pPr algn="ctr"/>
            <a:r>
              <a:rPr lang="en-US" altLang="zh-TW" sz="5000" dirty="0" smtClean="0">
                <a:ea typeface="新細明體" charset="-120"/>
              </a:rPr>
              <a:t>NIDVIA N16 series Refresh</a:t>
            </a:r>
            <a:endParaRPr lang="zh-TW" altLang="en-US" sz="5000" smtClean="0">
              <a:ea typeface="新細明體" charset="-120"/>
            </a:endParaRPr>
          </a:p>
        </p:txBody>
      </p:sp>
      <p:sp>
        <p:nvSpPr>
          <p:cNvPr id="3" name="文字方塊 2"/>
          <p:cNvSpPr txBox="1">
            <a:spLocks noChangeArrowheads="1"/>
          </p:cNvSpPr>
          <p:nvPr/>
        </p:nvSpPr>
        <p:spPr bwMode="auto">
          <a:xfrm>
            <a:off x="8151813" y="6224588"/>
            <a:ext cx="817562" cy="461962"/>
          </a:xfrm>
          <a:prstGeom prst="rect">
            <a:avLst/>
          </a:prstGeom>
          <a:noFill/>
          <a:ln w="9525">
            <a:noFill/>
            <a:miter lim="800000"/>
            <a:headEnd/>
            <a:tailEnd/>
          </a:ln>
        </p:spPr>
        <p:txBody>
          <a:bodyPr wrap="none">
            <a:spAutoFit/>
          </a:bodyPr>
          <a:lstStyle/>
          <a:p>
            <a:r>
              <a:rPr lang="en-US" altLang="zh-TW" sz="2400" dirty="0" smtClean="0">
                <a:solidFill>
                  <a:schemeClr val="bg1"/>
                </a:solidFill>
                <a:ea typeface="新細明體" pitchFamily="18" charset="-120"/>
              </a:rPr>
              <a:t>V1.1</a:t>
            </a:r>
            <a:endParaRPr lang="en-US" altLang="zh-TW" sz="2400" dirty="0">
              <a:solidFill>
                <a:schemeClr val="bg1"/>
              </a:solidFill>
              <a:ea typeface="新細明體" pitchFamily="18" charset="-120"/>
            </a:endParaRPr>
          </a:p>
        </p:txBody>
      </p:sp>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33190" y="-90488"/>
            <a:ext cx="8515350" cy="600076"/>
          </a:xfrm>
          <a:prstGeom prst="rect">
            <a:avLst/>
          </a:prstGeom>
          <a:noFill/>
          <a:ln w="9525">
            <a:noFill/>
            <a:miter lim="800000"/>
            <a:headEnd/>
            <a:tailEnd/>
          </a:ln>
        </p:spPr>
        <p:txBody>
          <a:bodyPr lIns="0" rIns="0"/>
          <a:lstStyle/>
          <a:p>
            <a:pPr eaLnBrk="1" hangingPunct="1">
              <a:lnSpc>
                <a:spcPct val="95000"/>
              </a:lnSpc>
              <a:defRPr/>
            </a:pPr>
            <a:r>
              <a:rPr lang="en-US" altLang="zh-TW" sz="4400" b="1" kern="0" dirty="0" smtClean="0">
                <a:solidFill>
                  <a:schemeClr val="bg1"/>
                </a:solidFill>
                <a:effectLst>
                  <a:outerShdw blurRad="38100" dist="38100" dir="2700000" algn="tl">
                    <a:srgbClr val="000000">
                      <a:alpha val="43137"/>
                    </a:srgbClr>
                  </a:outerShdw>
                </a:effectLst>
                <a:latin typeface="+mj-lt"/>
                <a:ea typeface="新細明體" pitchFamily="18" charset="-120"/>
                <a:cs typeface="+mj-cs"/>
              </a:rPr>
              <a:t>Maxwell Benefit </a:t>
            </a:r>
            <a:endParaRPr lang="zh-TW" altLang="en-US" sz="4400" b="1" kern="0" dirty="0">
              <a:solidFill>
                <a:schemeClr val="bg1"/>
              </a:solidFill>
              <a:effectLst>
                <a:outerShdw blurRad="38100" dist="38100" dir="2700000" algn="tl">
                  <a:srgbClr val="000000">
                    <a:alpha val="43137"/>
                  </a:srgbClr>
                </a:outerShdw>
              </a:effectLst>
              <a:latin typeface="+mj-lt"/>
              <a:ea typeface="新細明體" pitchFamily="18" charset="-120"/>
              <a:cs typeface="+mj-cs"/>
            </a:endParaRPr>
          </a:p>
        </p:txBody>
      </p:sp>
      <p:pic>
        <p:nvPicPr>
          <p:cNvPr id="39938" name="Picture 2"/>
          <p:cNvPicPr>
            <a:picLocks noChangeAspect="1" noChangeArrowheads="1"/>
          </p:cNvPicPr>
          <p:nvPr/>
        </p:nvPicPr>
        <p:blipFill>
          <a:blip r:embed="rId2" cstate="print"/>
          <a:srcRect/>
          <a:stretch>
            <a:fillRect/>
          </a:stretch>
        </p:blipFill>
        <p:spPr bwMode="auto">
          <a:xfrm>
            <a:off x="622416" y="2060261"/>
            <a:ext cx="1830487" cy="1739612"/>
          </a:xfrm>
          <a:prstGeom prst="rect">
            <a:avLst/>
          </a:prstGeom>
          <a:noFill/>
          <a:ln w="9525">
            <a:noFill/>
            <a:miter lim="800000"/>
            <a:headEnd/>
            <a:tailEnd/>
          </a:ln>
        </p:spPr>
      </p:pic>
      <p:pic>
        <p:nvPicPr>
          <p:cNvPr id="39939" name="Picture 3"/>
          <p:cNvPicPr>
            <a:picLocks noChangeAspect="1" noChangeArrowheads="1"/>
          </p:cNvPicPr>
          <p:nvPr/>
        </p:nvPicPr>
        <p:blipFill>
          <a:blip r:embed="rId3" cstate="print"/>
          <a:srcRect/>
          <a:stretch>
            <a:fillRect/>
          </a:stretch>
        </p:blipFill>
        <p:spPr bwMode="auto">
          <a:xfrm>
            <a:off x="6515503" y="2105442"/>
            <a:ext cx="2360468" cy="1842316"/>
          </a:xfrm>
          <a:prstGeom prst="rect">
            <a:avLst/>
          </a:prstGeom>
          <a:noFill/>
          <a:ln w="9525">
            <a:noFill/>
            <a:miter lim="800000"/>
            <a:headEnd/>
            <a:tailEnd/>
          </a:ln>
        </p:spPr>
      </p:pic>
      <p:sp>
        <p:nvSpPr>
          <p:cNvPr id="8" name="文字方塊 7"/>
          <p:cNvSpPr txBox="1"/>
          <p:nvPr/>
        </p:nvSpPr>
        <p:spPr>
          <a:xfrm>
            <a:off x="0" y="6488668"/>
            <a:ext cx="2219518" cy="369332"/>
          </a:xfrm>
          <a:prstGeom prst="rect">
            <a:avLst/>
          </a:prstGeom>
          <a:noFill/>
        </p:spPr>
        <p:txBody>
          <a:bodyPr wrap="none" rtlCol="0">
            <a:spAutoFit/>
          </a:bodyPr>
          <a:lstStyle/>
          <a:p>
            <a:r>
              <a:rPr lang="en-US" altLang="zh-TW" dirty="0" smtClean="0">
                <a:solidFill>
                  <a:schemeClr val="accent3"/>
                </a:solidFill>
              </a:rPr>
              <a:t>Source: </a:t>
            </a:r>
            <a:r>
              <a:rPr lang="en-US" altLang="zh-TW" dirty="0" err="1" smtClean="0">
                <a:solidFill>
                  <a:schemeClr val="accent3"/>
                </a:solidFill>
              </a:rPr>
              <a:t>NVidia</a:t>
            </a:r>
            <a:r>
              <a:rPr lang="en-US" altLang="zh-TW" dirty="0" smtClean="0">
                <a:solidFill>
                  <a:schemeClr val="accent3"/>
                </a:solidFill>
              </a:rPr>
              <a:t> blog</a:t>
            </a:r>
            <a:endParaRPr lang="zh-TW" altLang="en-US" dirty="0">
              <a:solidFill>
                <a:schemeClr val="accent3"/>
              </a:solidFill>
            </a:endParaRPr>
          </a:p>
        </p:txBody>
      </p:sp>
      <p:sp>
        <p:nvSpPr>
          <p:cNvPr id="9" name="文字方塊 8"/>
          <p:cNvSpPr txBox="1"/>
          <p:nvPr/>
        </p:nvSpPr>
        <p:spPr>
          <a:xfrm>
            <a:off x="6584696" y="491388"/>
            <a:ext cx="2222083" cy="1446550"/>
          </a:xfrm>
          <a:prstGeom prst="rect">
            <a:avLst/>
          </a:prstGeom>
          <a:noFill/>
        </p:spPr>
        <p:txBody>
          <a:bodyPr wrap="none" rtlCol="0">
            <a:spAutoFit/>
          </a:bodyPr>
          <a:lstStyle/>
          <a:p>
            <a:r>
              <a:rPr lang="en-US" altLang="zh-TW" sz="4400" dirty="0" smtClean="0">
                <a:solidFill>
                  <a:schemeClr val="accent6">
                    <a:lumMod val="75000"/>
                  </a:schemeClr>
                </a:solidFill>
              </a:rPr>
              <a:t>2</a:t>
            </a:r>
            <a:r>
              <a:rPr lang="en-US" altLang="zh-TW" sz="4400" baseline="30000" dirty="0" smtClean="0">
                <a:solidFill>
                  <a:schemeClr val="accent6">
                    <a:lumMod val="75000"/>
                  </a:schemeClr>
                </a:solidFill>
              </a:rPr>
              <a:t>nd</a:t>
            </a:r>
            <a:r>
              <a:rPr lang="en-US" altLang="zh-TW" sz="4400" dirty="0" smtClean="0">
                <a:solidFill>
                  <a:schemeClr val="accent6">
                    <a:lumMod val="75000"/>
                  </a:schemeClr>
                </a:solidFill>
              </a:rPr>
              <a:t> Gen</a:t>
            </a:r>
          </a:p>
          <a:p>
            <a:r>
              <a:rPr lang="en-US" altLang="zh-TW" sz="4400" dirty="0" smtClean="0">
                <a:solidFill>
                  <a:schemeClr val="accent6">
                    <a:lumMod val="75000"/>
                  </a:schemeClr>
                </a:solidFill>
              </a:rPr>
              <a:t>Maxwell</a:t>
            </a:r>
            <a:endParaRPr lang="zh-TW" altLang="en-US" sz="4400" dirty="0">
              <a:solidFill>
                <a:schemeClr val="accent6">
                  <a:lumMod val="75000"/>
                </a:schemeClr>
              </a:solidFill>
            </a:endParaRPr>
          </a:p>
        </p:txBody>
      </p:sp>
      <p:sp>
        <p:nvSpPr>
          <p:cNvPr id="10" name="文字方塊 9"/>
          <p:cNvSpPr txBox="1"/>
          <p:nvPr/>
        </p:nvSpPr>
        <p:spPr>
          <a:xfrm>
            <a:off x="629398" y="733410"/>
            <a:ext cx="1816523" cy="769441"/>
          </a:xfrm>
          <a:prstGeom prst="rect">
            <a:avLst/>
          </a:prstGeom>
          <a:noFill/>
        </p:spPr>
        <p:txBody>
          <a:bodyPr wrap="none" rtlCol="0">
            <a:spAutoFit/>
          </a:bodyPr>
          <a:lstStyle/>
          <a:p>
            <a:r>
              <a:rPr lang="en-US" altLang="zh-TW" sz="4400" dirty="0" err="1" smtClean="0">
                <a:solidFill>
                  <a:schemeClr val="accent6">
                    <a:lumMod val="75000"/>
                  </a:schemeClr>
                </a:solidFill>
              </a:rPr>
              <a:t>Kepler</a:t>
            </a:r>
            <a:endParaRPr lang="zh-TW" altLang="en-US" sz="4400" dirty="0">
              <a:solidFill>
                <a:schemeClr val="accent6">
                  <a:lumMod val="75000"/>
                </a:schemeClr>
              </a:solidFill>
            </a:endParaRPr>
          </a:p>
        </p:txBody>
      </p:sp>
      <p:sp>
        <p:nvSpPr>
          <p:cNvPr id="11" name="文字方塊 10"/>
          <p:cNvSpPr txBox="1"/>
          <p:nvPr/>
        </p:nvSpPr>
        <p:spPr>
          <a:xfrm>
            <a:off x="2974648" y="761976"/>
            <a:ext cx="3531736" cy="3046988"/>
          </a:xfrm>
          <a:prstGeom prst="rect">
            <a:avLst/>
          </a:prstGeom>
          <a:noFill/>
        </p:spPr>
        <p:txBody>
          <a:bodyPr wrap="none" rtlCol="0">
            <a:spAutoFit/>
          </a:bodyPr>
          <a:lstStyle/>
          <a:p>
            <a:pPr algn="ctr"/>
            <a:r>
              <a:rPr lang="en-US" altLang="zh-TW" sz="3200" dirty="0" smtClean="0"/>
              <a:t>At least</a:t>
            </a:r>
          </a:p>
          <a:p>
            <a:pPr algn="ctr"/>
            <a:r>
              <a:rPr lang="en-US" altLang="zh-TW" sz="3200" dirty="0" smtClean="0">
                <a:solidFill>
                  <a:srgbClr val="0070C0"/>
                </a:solidFill>
              </a:rPr>
              <a:t>135%</a:t>
            </a:r>
          </a:p>
          <a:p>
            <a:pPr algn="ctr"/>
            <a:r>
              <a:rPr lang="en-US" altLang="zh-TW" sz="3200" dirty="0" smtClean="0">
                <a:solidFill>
                  <a:srgbClr val="0070C0"/>
                </a:solidFill>
              </a:rPr>
              <a:t>Performance/Core</a:t>
            </a:r>
          </a:p>
          <a:p>
            <a:pPr algn="ctr"/>
            <a:r>
              <a:rPr lang="en-US" altLang="zh-TW" sz="3200" dirty="0" smtClean="0"/>
              <a:t>&amp;</a:t>
            </a:r>
          </a:p>
          <a:p>
            <a:pPr algn="ctr"/>
            <a:r>
              <a:rPr lang="en-US" altLang="zh-TW" sz="3200" dirty="0" smtClean="0">
                <a:solidFill>
                  <a:srgbClr val="0070C0"/>
                </a:solidFill>
              </a:rPr>
              <a:t>2X</a:t>
            </a:r>
          </a:p>
          <a:p>
            <a:pPr algn="ctr"/>
            <a:r>
              <a:rPr lang="en-US" altLang="zh-TW" sz="3200" dirty="0" smtClean="0">
                <a:solidFill>
                  <a:srgbClr val="0070C0"/>
                </a:solidFill>
              </a:rPr>
              <a:t>Performance/Watt</a:t>
            </a:r>
            <a:endParaRPr lang="zh-TW" altLang="en-US" sz="3200" dirty="0" smtClean="0">
              <a:solidFill>
                <a:srgbClr val="0070C0"/>
              </a:solidFill>
            </a:endParaRPr>
          </a:p>
        </p:txBody>
      </p:sp>
      <p:cxnSp>
        <p:nvCxnSpPr>
          <p:cNvPr id="14" name="直線接點 13"/>
          <p:cNvCxnSpPr/>
          <p:nvPr/>
        </p:nvCxnSpPr>
        <p:spPr bwMode="auto">
          <a:xfrm flipH="1">
            <a:off x="3006436" y="595745"/>
            <a:ext cx="27709" cy="320040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aphicFrame>
        <p:nvGraphicFramePr>
          <p:cNvPr id="15" name="表格 14"/>
          <p:cNvGraphicFramePr>
            <a:graphicFrameLocks noGrp="1"/>
          </p:cNvGraphicFramePr>
          <p:nvPr/>
        </p:nvGraphicFramePr>
        <p:xfrm>
          <a:off x="185735" y="4097334"/>
          <a:ext cx="8701090" cy="2103439"/>
        </p:xfrm>
        <a:graphic>
          <a:graphicData uri="http://schemas.openxmlformats.org/drawingml/2006/table">
            <a:tbl>
              <a:tblPr firstRow="1" bandRow="1">
                <a:tableStyleId>{5C22544A-7EE6-4342-B048-85BDC9FD1C3A}</a:tableStyleId>
              </a:tblPr>
              <a:tblGrid>
                <a:gridCol w="1740218"/>
                <a:gridCol w="1740218"/>
                <a:gridCol w="1740218"/>
                <a:gridCol w="1740218"/>
                <a:gridCol w="1740218"/>
              </a:tblGrid>
              <a:tr h="450524">
                <a:tc>
                  <a:txBody>
                    <a:bodyPr/>
                    <a:lstStyle/>
                    <a:p>
                      <a:endParaRPr lang="zh-TW" altLang="en-US" sz="2000" dirty="0"/>
                    </a:p>
                  </a:txBody>
                  <a:tcPr/>
                </a:tc>
                <a:tc>
                  <a:txBody>
                    <a:bodyPr/>
                    <a:lstStyle/>
                    <a:p>
                      <a:pPr algn="ctr"/>
                      <a:r>
                        <a:rPr lang="en-US" altLang="zh-TW" sz="2000" dirty="0" smtClean="0"/>
                        <a:t>GTX 880M</a:t>
                      </a:r>
                      <a:endParaRPr lang="zh-TW" altLang="en-US" sz="2000" dirty="0"/>
                    </a:p>
                  </a:txBody>
                  <a:tcPr/>
                </a:tc>
                <a:tc>
                  <a:txBody>
                    <a:bodyPr/>
                    <a:lstStyle/>
                    <a:p>
                      <a:pPr algn="ctr"/>
                      <a:r>
                        <a:rPr lang="en-US" altLang="zh-TW" sz="2000" dirty="0" smtClean="0"/>
                        <a:t>GTX 980M</a:t>
                      </a:r>
                      <a:endParaRPr lang="zh-TW" altLang="en-US" sz="2000" dirty="0"/>
                    </a:p>
                  </a:txBody>
                  <a:tcPr>
                    <a:lnR w="76200" cap="flat" cmpd="sng" algn="ctr">
                      <a:solidFill>
                        <a:schemeClr val="tx1"/>
                      </a:solidFill>
                      <a:prstDash val="solid"/>
                      <a:round/>
                      <a:headEnd type="none" w="med" len="med"/>
                      <a:tailEnd type="none" w="med" len="med"/>
                    </a:lnR>
                  </a:tcPr>
                </a:tc>
                <a:tc>
                  <a:txBody>
                    <a:bodyPr/>
                    <a:lstStyle/>
                    <a:p>
                      <a:pPr algn="ctr"/>
                      <a:r>
                        <a:rPr lang="en-US" altLang="zh-TW" sz="2000" dirty="0" smtClean="0"/>
                        <a:t>GTX  870M</a:t>
                      </a:r>
                      <a:endParaRPr lang="zh-TW" altLang="en-US" sz="2000" dirty="0"/>
                    </a:p>
                  </a:txBody>
                  <a:tcPr>
                    <a:lnL w="76200" cap="flat" cmpd="sng" algn="ctr">
                      <a:solidFill>
                        <a:schemeClr val="tx1"/>
                      </a:solidFill>
                      <a:prstDash val="solid"/>
                      <a:round/>
                      <a:headEnd type="none" w="med" len="med"/>
                      <a:tailEnd type="none" w="med" len="med"/>
                    </a:lnL>
                  </a:tcPr>
                </a:tc>
                <a:tc>
                  <a:txBody>
                    <a:bodyPr/>
                    <a:lstStyle/>
                    <a:p>
                      <a:pPr algn="ctr"/>
                      <a:r>
                        <a:rPr lang="en-US" altLang="zh-TW" sz="2000" dirty="0" smtClean="0"/>
                        <a:t>GTX 970M</a:t>
                      </a:r>
                      <a:endParaRPr lang="zh-TW" altLang="en-US" sz="2000" dirty="0"/>
                    </a:p>
                  </a:txBody>
                  <a:tcPr/>
                </a:tc>
              </a:tr>
              <a:tr h="450524">
                <a:tc>
                  <a:txBody>
                    <a:bodyPr/>
                    <a:lstStyle/>
                    <a:p>
                      <a:pPr algn="ctr"/>
                      <a:r>
                        <a:rPr lang="en-US" altLang="zh-TW" dirty="0" smtClean="0"/>
                        <a:t>CUDA</a:t>
                      </a:r>
                      <a:endParaRPr lang="zh-TW" altLang="en-US" dirty="0"/>
                    </a:p>
                  </a:txBody>
                  <a:tcPr/>
                </a:tc>
                <a:tc>
                  <a:txBody>
                    <a:bodyPr/>
                    <a:lstStyle/>
                    <a:p>
                      <a:pPr algn="r"/>
                      <a:r>
                        <a:rPr lang="en-US" altLang="zh-TW" dirty="0" smtClean="0"/>
                        <a:t>1536</a:t>
                      </a:r>
                      <a:endParaRPr lang="zh-TW" altLang="en-US" dirty="0"/>
                    </a:p>
                  </a:txBody>
                  <a:tcPr/>
                </a:tc>
                <a:tc>
                  <a:txBody>
                    <a:bodyPr/>
                    <a:lstStyle/>
                    <a:p>
                      <a:pPr algn="r"/>
                      <a:r>
                        <a:rPr lang="en-US" altLang="zh-TW" dirty="0" smtClean="0"/>
                        <a:t>1536</a:t>
                      </a:r>
                      <a:endParaRPr lang="zh-TW" altLang="en-US" dirty="0"/>
                    </a:p>
                  </a:txBody>
                  <a:tcPr>
                    <a:lnR w="76200" cap="flat" cmpd="sng" algn="ctr">
                      <a:solidFill>
                        <a:schemeClr val="tx1"/>
                      </a:solidFill>
                      <a:prstDash val="solid"/>
                      <a:round/>
                      <a:headEnd type="none" w="med" len="med"/>
                      <a:tailEnd type="none" w="med" len="med"/>
                    </a:lnR>
                  </a:tcPr>
                </a:tc>
                <a:tc>
                  <a:txBody>
                    <a:bodyPr/>
                    <a:lstStyle/>
                    <a:p>
                      <a:pPr algn="r"/>
                      <a:r>
                        <a:rPr lang="en-US" altLang="zh-TW" dirty="0" smtClean="0"/>
                        <a:t>1344</a:t>
                      </a:r>
                      <a:endParaRPr lang="zh-TW" altLang="en-US" dirty="0"/>
                    </a:p>
                  </a:txBody>
                  <a:tcPr>
                    <a:lnL w="76200" cap="flat" cmpd="sng" algn="ctr">
                      <a:solidFill>
                        <a:schemeClr val="tx1"/>
                      </a:solidFill>
                      <a:prstDash val="solid"/>
                      <a:round/>
                      <a:headEnd type="none" w="med" len="med"/>
                      <a:tailEnd type="none" w="med" len="med"/>
                    </a:lnL>
                  </a:tcPr>
                </a:tc>
                <a:tc>
                  <a:txBody>
                    <a:bodyPr/>
                    <a:lstStyle/>
                    <a:p>
                      <a:pPr algn="r"/>
                      <a:r>
                        <a:rPr lang="en-US" altLang="zh-TW" dirty="0" smtClean="0"/>
                        <a:t>1280</a:t>
                      </a:r>
                      <a:endParaRPr lang="zh-TW" altLang="en-US" dirty="0"/>
                    </a:p>
                  </a:txBody>
                  <a:tcPr/>
                </a:tc>
              </a:tr>
              <a:tr h="751867">
                <a:tc>
                  <a:txBody>
                    <a:bodyPr/>
                    <a:lstStyle/>
                    <a:p>
                      <a:pPr algn="ctr"/>
                      <a:r>
                        <a:rPr lang="en-US" altLang="zh-TW" dirty="0" smtClean="0"/>
                        <a:t>GPU BASE CLK(MHz)</a:t>
                      </a:r>
                      <a:endParaRPr lang="zh-TW" altLang="en-US" dirty="0"/>
                    </a:p>
                  </a:txBody>
                  <a:tcPr/>
                </a:tc>
                <a:tc>
                  <a:txBody>
                    <a:bodyPr/>
                    <a:lstStyle/>
                    <a:p>
                      <a:pPr algn="r"/>
                      <a:r>
                        <a:rPr lang="en-US" altLang="zh-TW" dirty="0" smtClean="0"/>
                        <a:t>954</a:t>
                      </a:r>
                      <a:endParaRPr lang="zh-TW" altLang="en-US" dirty="0"/>
                    </a:p>
                  </a:txBody>
                  <a:tcPr/>
                </a:tc>
                <a:tc>
                  <a:txBody>
                    <a:bodyPr/>
                    <a:lstStyle/>
                    <a:p>
                      <a:pPr algn="r"/>
                      <a:r>
                        <a:rPr lang="en-US" altLang="zh-TW" dirty="0" smtClean="0"/>
                        <a:t>1038</a:t>
                      </a:r>
                      <a:endParaRPr lang="zh-TW" altLang="en-US" dirty="0"/>
                    </a:p>
                  </a:txBody>
                  <a:tcPr>
                    <a:lnR w="76200" cap="flat" cmpd="sng" algn="ctr">
                      <a:solidFill>
                        <a:schemeClr val="tx1"/>
                      </a:solidFill>
                      <a:prstDash val="solid"/>
                      <a:round/>
                      <a:headEnd type="none" w="med" len="med"/>
                      <a:tailEnd type="none" w="med" len="med"/>
                    </a:lnR>
                  </a:tcPr>
                </a:tc>
                <a:tc>
                  <a:txBody>
                    <a:bodyPr/>
                    <a:lstStyle/>
                    <a:p>
                      <a:pPr algn="r"/>
                      <a:r>
                        <a:rPr lang="en-US" altLang="zh-TW" dirty="0" smtClean="0"/>
                        <a:t>941</a:t>
                      </a:r>
                      <a:endParaRPr lang="zh-TW" altLang="en-US" dirty="0"/>
                    </a:p>
                  </a:txBody>
                  <a:tcPr>
                    <a:lnL w="76200" cap="flat" cmpd="sng" algn="ctr">
                      <a:solidFill>
                        <a:schemeClr val="tx1"/>
                      </a:solidFill>
                      <a:prstDash val="solid"/>
                      <a:round/>
                      <a:headEnd type="none" w="med" len="med"/>
                      <a:tailEnd type="none" w="med" len="med"/>
                    </a:lnL>
                  </a:tcPr>
                </a:tc>
                <a:tc>
                  <a:txBody>
                    <a:bodyPr/>
                    <a:lstStyle/>
                    <a:p>
                      <a:pPr algn="r"/>
                      <a:r>
                        <a:rPr lang="en-US" altLang="zh-TW" dirty="0" smtClean="0"/>
                        <a:t>924</a:t>
                      </a:r>
                      <a:endParaRPr lang="zh-TW" altLang="en-US" dirty="0"/>
                    </a:p>
                  </a:txBody>
                  <a:tcPr/>
                </a:tc>
              </a:tr>
              <a:tr h="450524">
                <a:tc>
                  <a:txBody>
                    <a:bodyPr/>
                    <a:lstStyle/>
                    <a:p>
                      <a:pPr algn="ctr"/>
                      <a:r>
                        <a:rPr lang="en-US" altLang="zh-TW" dirty="0" smtClean="0"/>
                        <a:t>TGP(Watt)</a:t>
                      </a:r>
                      <a:endParaRPr lang="zh-TW" altLang="en-US" dirty="0"/>
                    </a:p>
                  </a:txBody>
                  <a:tcPr/>
                </a:tc>
                <a:tc>
                  <a:txBody>
                    <a:bodyPr/>
                    <a:lstStyle/>
                    <a:p>
                      <a:pPr algn="r"/>
                      <a:r>
                        <a:rPr lang="en-US" altLang="zh-TW" dirty="0" smtClean="0"/>
                        <a:t>105</a:t>
                      </a:r>
                      <a:endParaRPr lang="zh-TW" altLang="en-US" dirty="0"/>
                    </a:p>
                  </a:txBody>
                  <a:tcPr/>
                </a:tc>
                <a:tc>
                  <a:txBody>
                    <a:bodyPr/>
                    <a:lstStyle/>
                    <a:p>
                      <a:pPr algn="r"/>
                      <a:r>
                        <a:rPr lang="en-US" altLang="zh-TW" dirty="0" smtClean="0"/>
                        <a:t>103</a:t>
                      </a:r>
                      <a:endParaRPr lang="zh-TW" altLang="en-US" dirty="0"/>
                    </a:p>
                  </a:txBody>
                  <a:tcPr>
                    <a:lnR w="76200" cap="flat" cmpd="sng" algn="ctr">
                      <a:solidFill>
                        <a:schemeClr val="tx1"/>
                      </a:solidFill>
                      <a:prstDash val="solid"/>
                      <a:round/>
                      <a:headEnd type="none" w="med" len="med"/>
                      <a:tailEnd type="none" w="med" len="med"/>
                    </a:lnR>
                  </a:tcPr>
                </a:tc>
                <a:tc>
                  <a:txBody>
                    <a:bodyPr/>
                    <a:lstStyle/>
                    <a:p>
                      <a:pPr algn="r"/>
                      <a:r>
                        <a:rPr lang="en-US" altLang="zh-TW" dirty="0" smtClean="0"/>
                        <a:t>100</a:t>
                      </a:r>
                      <a:endParaRPr lang="zh-TW" altLang="en-US" dirty="0"/>
                    </a:p>
                  </a:txBody>
                  <a:tcPr>
                    <a:lnL w="76200" cap="flat" cmpd="sng" algn="ctr">
                      <a:solidFill>
                        <a:schemeClr val="tx1"/>
                      </a:solidFill>
                      <a:prstDash val="solid"/>
                      <a:round/>
                      <a:headEnd type="none" w="med" len="med"/>
                      <a:tailEnd type="none" w="med" len="med"/>
                    </a:lnL>
                  </a:tcPr>
                </a:tc>
                <a:tc>
                  <a:txBody>
                    <a:bodyPr/>
                    <a:lstStyle/>
                    <a:p>
                      <a:pPr algn="r"/>
                      <a:r>
                        <a:rPr lang="en-US" altLang="zh-TW" dirty="0" smtClean="0"/>
                        <a:t>75</a:t>
                      </a:r>
                      <a:endParaRPr lang="zh-TW" altLang="en-US" dirty="0"/>
                    </a:p>
                  </a:txBody>
                  <a:tcPr/>
                </a:tc>
              </a:tr>
            </a:tbl>
          </a:graphicData>
        </a:graphic>
      </p:graphicFrame>
      <p:sp>
        <p:nvSpPr>
          <p:cNvPr id="16" name="框架 15"/>
          <p:cNvSpPr/>
          <p:nvPr/>
        </p:nvSpPr>
        <p:spPr bwMode="auto">
          <a:xfrm>
            <a:off x="257175" y="5756133"/>
            <a:ext cx="8629650" cy="471487"/>
          </a:xfrm>
          <a:prstGeom prst="frame">
            <a:avLst>
              <a:gd name="adj1" fmla="val 9091"/>
            </a:avLst>
          </a:prstGeom>
          <a:solidFill>
            <a:srgbClr val="FFC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smtClean="0">
              <a:ln>
                <a:noFill/>
              </a:ln>
              <a:solidFill>
                <a:schemeClr val="tx1"/>
              </a:solidFill>
              <a:effectLst/>
              <a:latin typeface="Arial" charset="0"/>
            </a:endParaRPr>
          </a:p>
        </p:txBody>
      </p:sp>
      <p:sp>
        <p:nvSpPr>
          <p:cNvPr id="17" name="向下箭號 16"/>
          <p:cNvSpPr/>
          <p:nvPr/>
        </p:nvSpPr>
        <p:spPr bwMode="auto">
          <a:xfrm rot="18108853">
            <a:off x="3757613" y="5839695"/>
            <a:ext cx="485775" cy="500062"/>
          </a:xfrm>
          <a:prstGeom prst="downArrow">
            <a:avLst/>
          </a:prstGeom>
          <a:solidFill>
            <a:srgbClr val="008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smtClean="0">
              <a:ln>
                <a:noFill/>
              </a:ln>
              <a:solidFill>
                <a:schemeClr val="tx1"/>
              </a:solidFill>
              <a:effectLst/>
              <a:latin typeface="Arial" charset="0"/>
            </a:endParaRPr>
          </a:p>
        </p:txBody>
      </p:sp>
      <p:sp>
        <p:nvSpPr>
          <p:cNvPr id="18" name="向下箭號 17"/>
          <p:cNvSpPr/>
          <p:nvPr/>
        </p:nvSpPr>
        <p:spPr bwMode="auto">
          <a:xfrm rot="18108853">
            <a:off x="7896658" y="5810686"/>
            <a:ext cx="485775" cy="500062"/>
          </a:xfrm>
          <a:prstGeom prst="downArrow">
            <a:avLst/>
          </a:prstGeom>
          <a:solidFill>
            <a:srgbClr val="008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smtClean="0">
              <a:ln>
                <a:noFill/>
              </a:ln>
              <a:solidFill>
                <a:schemeClr val="tx1"/>
              </a:solidFill>
              <a:effectLst/>
              <a:latin typeface="Arial" charset="0"/>
            </a:endParaRPr>
          </a:p>
        </p:txBody>
      </p:sp>
      <p:sp>
        <p:nvSpPr>
          <p:cNvPr id="12" name="文字方塊 11"/>
          <p:cNvSpPr txBox="1"/>
          <p:nvPr/>
        </p:nvSpPr>
        <p:spPr>
          <a:xfrm>
            <a:off x="7176121" y="5860451"/>
            <a:ext cx="646332" cy="369332"/>
          </a:xfrm>
          <a:prstGeom prst="rect">
            <a:avLst/>
          </a:prstGeom>
          <a:noFill/>
        </p:spPr>
        <p:txBody>
          <a:bodyPr wrap="none" rtlCol="0">
            <a:spAutoFit/>
          </a:bodyPr>
          <a:lstStyle/>
          <a:p>
            <a:pPr algn="ctr"/>
            <a:r>
              <a:rPr lang="en-US" altLang="zh-TW" b="1" dirty="0" smtClean="0">
                <a:solidFill>
                  <a:srgbClr val="FF0000"/>
                </a:solidFill>
              </a:rPr>
              <a:t>25%</a:t>
            </a:r>
            <a:endParaRPr lang="zh-TW" altLang="en-US" b="1" dirty="0">
              <a:solidFill>
                <a:srgbClr val="FF0000"/>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ppt_x</p:attrName>
                                        </p:attrNameLst>
                                      </p:cBhvr>
                                      <p:tavLst>
                                        <p:tav tm="0">
                                          <p:val>
                                            <p:strVal val="#ppt_x-.2"/>
                                          </p:val>
                                        </p:tav>
                                        <p:tav tm="100000">
                                          <p:val>
                                            <p:strVal val="#ppt_x"/>
                                          </p:val>
                                        </p:tav>
                                      </p:tavLst>
                                    </p:anim>
                                    <p:anim calcmode="lin" valueType="num">
                                      <p:cBhvr>
                                        <p:cTn id="8"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900" decel="100000" fill="hold"/>
                                        <p:tgtEl>
                                          <p:spTgt spid="1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ox(i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ox(in)">
                                      <p:cBhvr>
                                        <p:cTn id="27" dur="500"/>
                                        <p:tgtEl>
                                          <p:spTgt spid="18"/>
                                        </p:tgtEl>
                                      </p:cBhvr>
                                    </p:animEffect>
                                  </p:childTnLst>
                                </p:cTn>
                              </p:par>
                            </p:childTnLst>
                          </p:cTn>
                        </p:par>
                        <p:par>
                          <p:cTn id="28" fill="hold">
                            <p:stCondLst>
                              <p:cond delay="500"/>
                            </p:stCondLst>
                            <p:childTnLst>
                              <p:par>
                                <p:cTn id="29" presetID="4"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ox(i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30175" y="-90488"/>
            <a:ext cx="8515350" cy="600076"/>
          </a:xfrm>
          <a:prstGeom prst="rect">
            <a:avLst/>
          </a:prstGeom>
          <a:noFill/>
          <a:ln w="9525">
            <a:noFill/>
            <a:miter lim="800000"/>
            <a:headEnd/>
            <a:tailEnd/>
          </a:ln>
        </p:spPr>
        <p:txBody>
          <a:bodyPr lIns="0" rIns="0"/>
          <a:lstStyle/>
          <a:p>
            <a:pPr eaLnBrk="1" hangingPunct="1">
              <a:lnSpc>
                <a:spcPct val="95000"/>
              </a:lnSpc>
              <a:defRPr/>
            </a:pPr>
            <a:r>
              <a:rPr lang="en-US" altLang="zh-TW" sz="4400" b="1" kern="0" dirty="0" smtClean="0">
                <a:solidFill>
                  <a:schemeClr val="bg1">
                    <a:lumMod val="95000"/>
                  </a:schemeClr>
                </a:solidFill>
                <a:effectLst>
                  <a:outerShdw blurRad="38100" dist="38100" dir="2700000" algn="tl">
                    <a:srgbClr val="000000">
                      <a:alpha val="43137"/>
                    </a:srgbClr>
                  </a:outerShdw>
                </a:effectLst>
                <a:latin typeface="Calibri" pitchFamily="34" charset="0"/>
                <a:ea typeface="標楷體" pitchFamily="65" charset="-120"/>
              </a:rPr>
              <a:t>N16 Performance(3D Mark 11)</a:t>
            </a:r>
            <a:endParaRPr lang="zh-TW" altLang="en-US" sz="4400" b="1" kern="0" dirty="0">
              <a:solidFill>
                <a:schemeClr val="bg1">
                  <a:lumMod val="95000"/>
                </a:schemeClr>
              </a:solidFill>
              <a:effectLst>
                <a:outerShdw blurRad="38100" dist="38100" dir="2700000" algn="tl">
                  <a:srgbClr val="000000">
                    <a:alpha val="43137"/>
                  </a:srgbClr>
                </a:outerShdw>
              </a:effectLst>
              <a:latin typeface="+mj-lt"/>
              <a:ea typeface="新細明體" pitchFamily="18" charset="-120"/>
              <a:cs typeface="+mj-cs"/>
            </a:endParaRPr>
          </a:p>
        </p:txBody>
      </p:sp>
      <p:graphicFrame>
        <p:nvGraphicFramePr>
          <p:cNvPr id="5" name="圖表 4"/>
          <p:cNvGraphicFramePr/>
          <p:nvPr/>
        </p:nvGraphicFramePr>
        <p:xfrm>
          <a:off x="263236" y="692727"/>
          <a:ext cx="8617528" cy="5597237"/>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直線接點 7"/>
          <p:cNvCxnSpPr/>
          <p:nvPr/>
        </p:nvCxnSpPr>
        <p:spPr bwMode="auto">
          <a:xfrm flipV="1">
            <a:off x="2008909" y="2410692"/>
            <a:ext cx="2133600" cy="13854"/>
          </a:xfrm>
          <a:prstGeom prst="line">
            <a:avLst/>
          </a:prstGeom>
          <a:solidFill>
            <a:schemeClr val="accent1"/>
          </a:solidFill>
          <a:ln w="22225" cap="flat" cmpd="sng" algn="ctr">
            <a:solidFill>
              <a:srgbClr val="FF0000"/>
            </a:solidFill>
            <a:prstDash val="dash"/>
            <a:round/>
            <a:headEnd type="none" w="med" len="med"/>
            <a:tailEnd type="none" w="med" len="med"/>
          </a:ln>
          <a:effectLst/>
        </p:spPr>
      </p:cxnSp>
      <p:cxnSp>
        <p:nvCxnSpPr>
          <p:cNvPr id="9" name="直線接點 8"/>
          <p:cNvCxnSpPr/>
          <p:nvPr/>
        </p:nvCxnSpPr>
        <p:spPr bwMode="auto">
          <a:xfrm flipV="1">
            <a:off x="5832763" y="2909455"/>
            <a:ext cx="2133600" cy="13854"/>
          </a:xfrm>
          <a:prstGeom prst="line">
            <a:avLst/>
          </a:prstGeom>
          <a:solidFill>
            <a:schemeClr val="accent1"/>
          </a:solidFill>
          <a:ln w="22225" cap="flat" cmpd="sng" algn="ctr">
            <a:solidFill>
              <a:srgbClr val="FF0000"/>
            </a:solidFill>
            <a:prstDash val="dash"/>
            <a:round/>
            <a:headEnd type="none" w="med" len="med"/>
            <a:tailEnd type="none" w="med" len="med"/>
          </a:ln>
          <a:effectLst/>
        </p:spPr>
      </p:cxnSp>
      <p:sp>
        <p:nvSpPr>
          <p:cNvPr id="10" name="文字方塊 9"/>
          <p:cNvSpPr txBox="1"/>
          <p:nvPr/>
        </p:nvSpPr>
        <p:spPr>
          <a:xfrm>
            <a:off x="3186545" y="1870365"/>
            <a:ext cx="801823" cy="461665"/>
          </a:xfrm>
          <a:prstGeom prst="rect">
            <a:avLst/>
          </a:prstGeom>
          <a:noFill/>
        </p:spPr>
        <p:txBody>
          <a:bodyPr wrap="none" rtlCol="0">
            <a:spAutoFit/>
          </a:bodyPr>
          <a:lstStyle/>
          <a:p>
            <a:r>
              <a:rPr lang="en-US" altLang="zh-TW" sz="2400" b="1" dirty="0" smtClean="0">
                <a:solidFill>
                  <a:srgbClr val="FF0000"/>
                </a:solidFill>
              </a:rPr>
              <a:t>18%</a:t>
            </a:r>
            <a:endParaRPr lang="zh-TW" altLang="en-US" sz="2400" b="1" dirty="0">
              <a:solidFill>
                <a:srgbClr val="FF0000"/>
              </a:solidFill>
            </a:endParaRPr>
          </a:p>
        </p:txBody>
      </p:sp>
      <p:sp>
        <p:nvSpPr>
          <p:cNvPr id="11" name="向上箭號 10"/>
          <p:cNvSpPr/>
          <p:nvPr/>
        </p:nvSpPr>
        <p:spPr bwMode="auto">
          <a:xfrm>
            <a:off x="3893128" y="1911928"/>
            <a:ext cx="166254" cy="318654"/>
          </a:xfrm>
          <a:prstGeom prst="upArrow">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smtClean="0">
              <a:ln>
                <a:noFill/>
              </a:ln>
              <a:solidFill>
                <a:schemeClr val="tx1"/>
              </a:solidFill>
              <a:effectLst/>
              <a:latin typeface="Arial" charset="0"/>
            </a:endParaRPr>
          </a:p>
        </p:txBody>
      </p:sp>
      <p:sp>
        <p:nvSpPr>
          <p:cNvPr id="12" name="文字方塊 11"/>
          <p:cNvSpPr txBox="1"/>
          <p:nvPr/>
        </p:nvSpPr>
        <p:spPr>
          <a:xfrm>
            <a:off x="6941126" y="2424547"/>
            <a:ext cx="801823" cy="461665"/>
          </a:xfrm>
          <a:prstGeom prst="rect">
            <a:avLst/>
          </a:prstGeom>
          <a:noFill/>
        </p:spPr>
        <p:txBody>
          <a:bodyPr wrap="none" rtlCol="0">
            <a:spAutoFit/>
          </a:bodyPr>
          <a:lstStyle/>
          <a:p>
            <a:r>
              <a:rPr lang="en-US" altLang="zh-TW" sz="2400" b="1" dirty="0" smtClean="0">
                <a:solidFill>
                  <a:srgbClr val="FF0000"/>
                </a:solidFill>
              </a:rPr>
              <a:t>17%</a:t>
            </a:r>
            <a:endParaRPr lang="zh-TW" altLang="en-US" sz="2400" b="1" dirty="0">
              <a:solidFill>
                <a:srgbClr val="FF0000"/>
              </a:solidFill>
            </a:endParaRPr>
          </a:p>
        </p:txBody>
      </p:sp>
      <p:sp>
        <p:nvSpPr>
          <p:cNvPr id="13" name="向上箭號 12"/>
          <p:cNvSpPr/>
          <p:nvPr/>
        </p:nvSpPr>
        <p:spPr bwMode="auto">
          <a:xfrm>
            <a:off x="7647709" y="2466110"/>
            <a:ext cx="166254" cy="318654"/>
          </a:xfrm>
          <a:prstGeom prst="upArrow">
            <a:avLst/>
          </a:prstGeom>
          <a:solidFill>
            <a:srgbClr val="FF00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smtClean="0">
              <a:ln>
                <a:noFill/>
              </a:ln>
              <a:solidFill>
                <a:schemeClr val="tx1"/>
              </a:solidFill>
              <a:effectLst/>
              <a:latin typeface="Arial"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8"/>
                                        </p:tgtEl>
                                        <p:attrNameLst>
                                          <p:attrName>ppt_y</p:attrName>
                                        </p:attrNameLst>
                                      </p:cBhvr>
                                      <p:tavLst>
                                        <p:tav tm="0">
                                          <p:val>
                                            <p:strVal val="#ppt_y"/>
                                          </p:val>
                                        </p:tav>
                                        <p:tav tm="100000">
                                          <p:val>
                                            <p:strVal val="#ppt_y"/>
                                          </p:val>
                                        </p:tav>
                                      </p:tavLst>
                                    </p:anim>
                                    <p:animEffect transition="in" filter="fade">
                                      <p:cBhvr>
                                        <p:cTn id="10" dur="1000"/>
                                        <p:tgtEl>
                                          <p:spTgt spid="8"/>
                                        </p:tgtEl>
                                      </p:cBhvr>
                                    </p:animEffect>
                                  </p:childTnLst>
                                </p:cTn>
                              </p:par>
                              <p:par>
                                <p:cTn id="11" presetID="48" presetClass="entr" presetSubtype="0" accel="5000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9"/>
                                        </p:tgtEl>
                                        <p:attrNameLst>
                                          <p:attrName>ppt_y</p:attrName>
                                        </p:attrNameLst>
                                      </p:cBhvr>
                                      <p:tavLst>
                                        <p:tav tm="0">
                                          <p:val>
                                            <p:strVal val="#ppt_y"/>
                                          </p:val>
                                        </p:tav>
                                        <p:tav tm="100000">
                                          <p:val>
                                            <p:strVal val="#ppt_y"/>
                                          </p:val>
                                        </p:tav>
                                      </p:tavLst>
                                    </p:anim>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Scale>
                                      <p:cBhvr>
                                        <p:cTn id="2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0"/>
                                        </p:tgtEl>
                                        <p:attrNameLst>
                                          <p:attrName>ppt_x</p:attrName>
                                          <p:attrName>ppt_y</p:attrName>
                                        </p:attrNameLst>
                                      </p:cBhvr>
                                    </p:animMotion>
                                    <p:animEffect transition="in" filter="fade">
                                      <p:cBhvr>
                                        <p:cTn id="23" dur="1000"/>
                                        <p:tgtEl>
                                          <p:spTgt spid="10"/>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Scale>
                                      <p:cBhvr>
                                        <p:cTn id="2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1"/>
                                        </p:tgtEl>
                                        <p:attrNameLst>
                                          <p:attrName>ppt_x</p:attrName>
                                          <p:attrName>ppt_y</p:attrName>
                                        </p:attrNameLst>
                                      </p:cBhvr>
                                    </p:animMotion>
                                    <p:animEffect transition="in" filter="fade">
                                      <p:cBhvr>
                                        <p:cTn id="28" dur="1000"/>
                                        <p:tgtEl>
                                          <p:spTgt spid="11"/>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2"/>
                                        </p:tgtEl>
                                        <p:attrNameLst>
                                          <p:attrName>ppt_x</p:attrName>
                                          <p:attrName>ppt_y</p:attrName>
                                        </p:attrNameLst>
                                      </p:cBhvr>
                                    </p:animMotion>
                                    <p:animEffect transition="in" filter="fade">
                                      <p:cBhvr>
                                        <p:cTn id="33" dur="1000"/>
                                        <p:tgtEl>
                                          <p:spTgt spid="12"/>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Scale>
                                      <p:cBhvr>
                                        <p:cTn id="36"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3"/>
                                        </p:tgtEl>
                                        <p:attrNameLst>
                                          <p:attrName>ppt_x</p:attrName>
                                          <p:attrName>ppt_y</p:attrName>
                                        </p:attrNameLst>
                                      </p:cBhvr>
                                    </p:animMotion>
                                    <p:animEffect transition="in" filter="fade">
                                      <p:cBhvr>
                                        <p:cTn id="3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bwMode="auto">
          <a:xfrm>
            <a:off x="0" y="3537672"/>
            <a:ext cx="7286625" cy="2586038"/>
          </a:xfrm>
          <a:prstGeom prst="rect">
            <a:avLst/>
          </a:prstGeom>
          <a:solidFill>
            <a:schemeClr val="accent2">
              <a:lumMod val="60000"/>
              <a:lumOff val="40000"/>
              <a:alpha val="28000"/>
            </a:schemeClr>
          </a:solidFill>
          <a:ln w="12700" cap="flat" cmpd="sng" algn="ctr">
            <a:solidFill>
              <a:schemeClr val="tx1"/>
            </a:solidFill>
            <a:prstDash val="solid"/>
            <a:round/>
            <a:headEnd type="none" w="med" len="med"/>
            <a:tailEnd type="none" w="med" len="med"/>
          </a:ln>
          <a:effectLst>
            <a:outerShdw sx="1000" sy="1000" algn="ctr" rotWithShape="0">
              <a:srgbClr val="000000"/>
            </a:outerShdw>
          </a:effectLst>
        </p:spPr>
        <p:txBody>
          <a:bodyPr vert="horz" wrap="none" lIns="91440" tIns="45720" rIns="91440" bIns="45720" numCol="1" rtlCol="0" anchor="ctr" anchorCtr="0" compatLnSpc="1">
            <a:prstTxWarp prst="textNoShape">
              <a:avLst/>
            </a:prstTxWarp>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TW" sz="8800" b="1" i="0" u="none" strike="noStrike" normalizeH="0" baseline="0" dirty="0" smtClean="0">
                <a:ln/>
                <a:solidFill>
                  <a:schemeClr val="accent3">
                    <a:alpha val="12000"/>
                  </a:schemeClr>
                </a:solidFill>
                <a:latin typeface="Arial" charset="0"/>
              </a:rPr>
              <a:t>DirectX 12 3D</a:t>
            </a:r>
            <a:endParaRPr kumimoji="0" lang="zh-TW" altLang="en-US" sz="8800" b="1" i="0" u="none" strike="noStrike" normalizeH="0" baseline="0" dirty="0" smtClean="0">
              <a:ln/>
              <a:solidFill>
                <a:schemeClr val="accent3">
                  <a:alpha val="12000"/>
                </a:schemeClr>
              </a:solidFill>
              <a:latin typeface="Arial" charset="0"/>
            </a:endParaRPr>
          </a:p>
        </p:txBody>
      </p:sp>
      <p:sp>
        <p:nvSpPr>
          <p:cNvPr id="16" name="矩形 15"/>
          <p:cNvSpPr/>
          <p:nvPr/>
        </p:nvSpPr>
        <p:spPr bwMode="auto">
          <a:xfrm>
            <a:off x="0" y="614363"/>
            <a:ext cx="7286625" cy="2586038"/>
          </a:xfrm>
          <a:prstGeom prst="rect">
            <a:avLst/>
          </a:prstGeom>
          <a:solidFill>
            <a:schemeClr val="accent2">
              <a:lumMod val="60000"/>
              <a:lumOff val="40000"/>
              <a:alpha val="28000"/>
            </a:schemeClr>
          </a:solidFill>
          <a:ln w="12700" cap="flat" cmpd="sng" algn="ctr">
            <a:solidFill>
              <a:schemeClr val="tx1"/>
            </a:solidFill>
            <a:prstDash val="solid"/>
            <a:round/>
            <a:headEnd type="none" w="med" len="med"/>
            <a:tailEnd type="none" w="med" len="med"/>
          </a:ln>
          <a:effectLst>
            <a:outerShdw sx="1000" sy="1000" algn="ctr" rotWithShape="0">
              <a:srgbClr val="000000"/>
            </a:outerShdw>
          </a:effectLst>
        </p:spPr>
        <p:txBody>
          <a:bodyPr vert="horz" wrap="none" lIns="91440" tIns="45720" rIns="91440" bIns="45720" numCol="1" rtlCol="0" anchor="ctr" anchorCtr="0" compatLnSpc="1">
            <a:prstTxWarp prst="textNoShape">
              <a:avLst/>
            </a:prstTxWarp>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TW" sz="8800" b="1" i="0" u="none" strike="noStrike" normalizeH="0" baseline="0" dirty="0" smtClean="0">
                <a:ln/>
                <a:solidFill>
                  <a:schemeClr val="accent3">
                    <a:alpha val="12000"/>
                  </a:schemeClr>
                </a:solidFill>
                <a:latin typeface="Arial" charset="0"/>
              </a:rPr>
              <a:t>DirectX 11 3D</a:t>
            </a:r>
            <a:endParaRPr kumimoji="0" lang="zh-TW" altLang="en-US" sz="8800" b="1" i="0" u="none" strike="noStrike" normalizeH="0" baseline="0" dirty="0" smtClean="0">
              <a:ln/>
              <a:solidFill>
                <a:schemeClr val="accent3">
                  <a:alpha val="12000"/>
                </a:schemeClr>
              </a:solidFill>
              <a:latin typeface="Arial" charset="0"/>
            </a:endParaRPr>
          </a:p>
        </p:txBody>
      </p:sp>
      <p:pic>
        <p:nvPicPr>
          <p:cNvPr id="2560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457199"/>
            <a:ext cx="8585419" cy="6043613"/>
          </a:xfrm>
          <a:prstGeom prst="rect">
            <a:avLst/>
          </a:prstGeom>
          <a:noFill/>
          <a:ln w="9525">
            <a:noFill/>
            <a:miter lim="800000"/>
            <a:headEnd/>
            <a:tailEnd/>
          </a:ln>
        </p:spPr>
      </p:pic>
      <p:sp>
        <p:nvSpPr>
          <p:cNvPr id="4" name="Rectangle 2"/>
          <p:cNvSpPr txBox="1">
            <a:spLocks noChangeArrowheads="1"/>
          </p:cNvSpPr>
          <p:nvPr/>
        </p:nvSpPr>
        <p:spPr bwMode="auto">
          <a:xfrm>
            <a:off x="33190" y="-90488"/>
            <a:ext cx="8515350" cy="600076"/>
          </a:xfrm>
          <a:prstGeom prst="rect">
            <a:avLst/>
          </a:prstGeom>
          <a:noFill/>
          <a:ln w="9525">
            <a:noFill/>
            <a:miter lim="800000"/>
            <a:headEnd/>
            <a:tailEnd/>
          </a:ln>
        </p:spPr>
        <p:txBody>
          <a:bodyPr lIns="0" rIns="0"/>
          <a:lstStyle/>
          <a:p>
            <a:pPr eaLnBrk="1" hangingPunct="1">
              <a:lnSpc>
                <a:spcPct val="95000"/>
              </a:lnSpc>
              <a:defRPr/>
            </a:pPr>
            <a:r>
              <a:rPr lang="en-US" altLang="zh-TW" sz="4400" b="1" kern="0" dirty="0" smtClean="0">
                <a:solidFill>
                  <a:schemeClr val="bg1"/>
                </a:solidFill>
                <a:effectLst>
                  <a:outerShdw blurRad="38100" dist="38100" dir="2700000" algn="tl">
                    <a:srgbClr val="000000">
                      <a:alpha val="43137"/>
                    </a:srgbClr>
                  </a:outerShdw>
                </a:effectLst>
                <a:latin typeface="+mj-lt"/>
                <a:ea typeface="新細明體" pitchFamily="18" charset="-120"/>
                <a:cs typeface="+mj-cs"/>
              </a:rPr>
              <a:t>DirectX12(DX12)</a:t>
            </a:r>
            <a:endParaRPr lang="zh-TW" altLang="en-US" sz="4400" b="1" kern="0" dirty="0">
              <a:solidFill>
                <a:schemeClr val="bg1"/>
              </a:solidFill>
              <a:effectLst>
                <a:outerShdw blurRad="38100" dist="38100" dir="2700000" algn="tl">
                  <a:srgbClr val="000000">
                    <a:alpha val="43137"/>
                  </a:srgbClr>
                </a:outerShdw>
              </a:effectLst>
              <a:latin typeface="+mj-lt"/>
              <a:ea typeface="新細明體" pitchFamily="18" charset="-120"/>
              <a:cs typeface="+mj-cs"/>
            </a:endParaRPr>
          </a:p>
        </p:txBody>
      </p:sp>
      <p:sp>
        <p:nvSpPr>
          <p:cNvPr id="8" name="文字方塊 7"/>
          <p:cNvSpPr txBox="1"/>
          <p:nvPr/>
        </p:nvSpPr>
        <p:spPr>
          <a:xfrm>
            <a:off x="0" y="6488668"/>
            <a:ext cx="2223686" cy="369332"/>
          </a:xfrm>
          <a:prstGeom prst="rect">
            <a:avLst/>
          </a:prstGeom>
          <a:noFill/>
        </p:spPr>
        <p:txBody>
          <a:bodyPr wrap="none" rtlCol="0">
            <a:spAutoFit/>
          </a:bodyPr>
          <a:lstStyle/>
          <a:p>
            <a:r>
              <a:rPr lang="en-US" altLang="zh-TW" dirty="0" smtClean="0">
                <a:solidFill>
                  <a:schemeClr val="accent3"/>
                </a:solidFill>
              </a:rPr>
              <a:t>Source: MSDN blog</a:t>
            </a:r>
            <a:endParaRPr lang="zh-TW" altLang="en-US" dirty="0">
              <a:solidFill>
                <a:schemeClr val="accent3"/>
              </a:solidFill>
            </a:endParaRPr>
          </a:p>
        </p:txBody>
      </p:sp>
      <p:pic>
        <p:nvPicPr>
          <p:cNvPr id="25604"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671956" y="545955"/>
            <a:ext cx="1187105" cy="2333625"/>
          </a:xfrm>
          <a:prstGeom prst="rect">
            <a:avLst/>
          </a:prstGeom>
          <a:noFill/>
          <a:ln w="9525">
            <a:noFill/>
            <a:miter lim="800000"/>
            <a:headEnd/>
            <a:tailEnd/>
          </a:ln>
        </p:spPr>
      </p:pic>
      <p:sp>
        <p:nvSpPr>
          <p:cNvPr id="20" name="矩形 19"/>
          <p:cNvSpPr/>
          <p:nvPr/>
        </p:nvSpPr>
        <p:spPr bwMode="auto">
          <a:xfrm>
            <a:off x="3629891" y="3657602"/>
            <a:ext cx="3269673" cy="277090"/>
          </a:xfrm>
          <a:prstGeom prst="rect">
            <a:avLst/>
          </a:prstGeom>
          <a:no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TW" sz="1800" b="1" i="0" u="none" strike="noStrike" cap="none" normalizeH="0" baseline="0" dirty="0" smtClean="0">
                <a:ln>
                  <a:noFill/>
                </a:ln>
                <a:solidFill>
                  <a:srgbClr val="FF0000"/>
                </a:solidFill>
                <a:effectLst/>
                <a:latin typeface="Arial" charset="0"/>
              </a:rPr>
              <a:t>50% time saved</a:t>
            </a:r>
            <a:endParaRPr kumimoji="0" lang="zh-TW" altLang="en-US" sz="1800" b="1" i="0" u="none" strike="noStrike" cap="none" normalizeH="0" baseline="0" dirty="0" smtClean="0">
              <a:ln>
                <a:noFill/>
              </a:ln>
              <a:solidFill>
                <a:srgbClr val="FF0000"/>
              </a:solidFill>
              <a:effectLst/>
              <a:latin typeface="Arial" charset="0"/>
            </a:endParaRPr>
          </a:p>
        </p:txBody>
      </p:sp>
      <p:sp>
        <p:nvSpPr>
          <p:cNvPr id="21" name="內容版面配置區 2"/>
          <p:cNvSpPr>
            <a:spLocks noGrp="1"/>
          </p:cNvSpPr>
          <p:nvPr>
            <p:ph idx="1"/>
          </p:nvPr>
        </p:nvSpPr>
        <p:spPr>
          <a:xfrm>
            <a:off x="7338359" y="3429011"/>
            <a:ext cx="1805641" cy="2800339"/>
          </a:xfrm>
        </p:spPr>
        <p:txBody>
          <a:bodyPr/>
          <a:lstStyle/>
          <a:p>
            <a:r>
              <a:rPr lang="en-US" altLang="zh-TW" b="1" dirty="0" smtClean="0"/>
              <a:t>Higher Performance</a:t>
            </a:r>
          </a:p>
          <a:p>
            <a:r>
              <a:rPr lang="en-US" altLang="zh-TW" b="1" dirty="0" smtClean="0"/>
              <a:t>More Efficient = battery life extend</a:t>
            </a:r>
            <a:endParaRPr lang="zh-TW" altLang="en-US" b="1" dirty="0"/>
          </a:p>
        </p:txBody>
      </p:sp>
      <p:cxnSp>
        <p:nvCxnSpPr>
          <p:cNvPr id="10" name="直線接點 9"/>
          <p:cNvCxnSpPr/>
          <p:nvPr/>
        </p:nvCxnSpPr>
        <p:spPr bwMode="auto">
          <a:xfrm flipV="1">
            <a:off x="3643313" y="965058"/>
            <a:ext cx="14286" cy="5386385"/>
          </a:xfrm>
          <a:prstGeom prst="line">
            <a:avLst/>
          </a:prstGeom>
          <a:solidFill>
            <a:schemeClr val="accent1"/>
          </a:solidFill>
          <a:ln w="28575" cap="flat" cmpd="sng" algn="ctr">
            <a:solidFill>
              <a:schemeClr val="accent2">
                <a:lumMod val="50000"/>
              </a:schemeClr>
            </a:solidFill>
            <a:prstDash val="dash"/>
            <a:round/>
            <a:headEnd type="none" w="med" len="med"/>
            <a:tailEnd type="none" w="med" len="med"/>
          </a:ln>
          <a:effectLst/>
        </p:spPr>
      </p:cxnSp>
      <p:cxnSp>
        <p:nvCxnSpPr>
          <p:cNvPr id="13" name="直線接點 12"/>
          <p:cNvCxnSpPr/>
          <p:nvPr/>
        </p:nvCxnSpPr>
        <p:spPr bwMode="auto">
          <a:xfrm flipV="1">
            <a:off x="6885277" y="937348"/>
            <a:ext cx="14286" cy="5386385"/>
          </a:xfrm>
          <a:prstGeom prst="line">
            <a:avLst/>
          </a:prstGeom>
          <a:solidFill>
            <a:schemeClr val="accent1"/>
          </a:solidFill>
          <a:ln w="28575" cap="flat" cmpd="sng" algn="ctr">
            <a:solidFill>
              <a:schemeClr val="accent2">
                <a:lumMod val="50000"/>
              </a:schemeClr>
            </a:solidFill>
            <a:prstDash val="dash"/>
            <a:round/>
            <a:headEnd type="none" w="med" len="med"/>
            <a:tailEnd type="none" w="med" len="med"/>
          </a:ln>
          <a:effectLst/>
        </p:spPr>
      </p:cxn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3"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
                                        <p:tgtEl>
                                          <p:spTgt spid="20"/>
                                        </p:tgtEl>
                                      </p:cBhvr>
                                    </p:animEffect>
                                    <p:anim calcmode="lin" valueType="num">
                                      <p:cBhvr>
                                        <p:cTn id="17" dur="400" fill="hold"/>
                                        <p:tgtEl>
                                          <p:spTgt spid="20"/>
                                        </p:tgtEl>
                                        <p:attrNameLst>
                                          <p:attrName>ppt_x</p:attrName>
                                        </p:attrNameLst>
                                      </p:cBhvr>
                                      <p:tavLst>
                                        <p:tav tm="0">
                                          <p:val>
                                            <p:strVal val="#ppt_x"/>
                                          </p:val>
                                        </p:tav>
                                        <p:tav tm="100000">
                                          <p:val>
                                            <p:strVal val="#ppt_x"/>
                                          </p:val>
                                        </p:tav>
                                      </p:tavLst>
                                    </p:anim>
                                    <p:anim calcmode="lin" valueType="num">
                                      <p:cBhvr>
                                        <p:cTn id="18" dur="400" fill="hold"/>
                                        <p:tgtEl>
                                          <p:spTgt spid="20"/>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2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2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1">
                                            <p:txEl>
                                              <p:pRg st="0" end="0"/>
                                            </p:txEl>
                                          </p:spTgt>
                                        </p:tgtEl>
                                        <p:attrNameLst>
                                          <p:attrName>style.visibility</p:attrName>
                                        </p:attrNameLst>
                                      </p:cBhvr>
                                      <p:to>
                                        <p:strVal val="visible"/>
                                      </p:to>
                                    </p:set>
                                    <p:anim calcmode="lin" valueType="num">
                                      <p:cBhvr additive="base">
                                        <p:cTn id="25"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1">
                                            <p:txEl>
                                              <p:pRg st="1" end="1"/>
                                            </p:txEl>
                                          </p:spTgt>
                                        </p:tgtEl>
                                        <p:attrNameLst>
                                          <p:attrName>style.visibility</p:attrName>
                                        </p:attrNameLst>
                                      </p:cBhvr>
                                      <p:to>
                                        <p:strVal val="visible"/>
                                      </p:to>
                                    </p:set>
                                    <p:anim calcmode="lin" valueType="num">
                                      <p:cBhvr additive="base">
                                        <p:cTn id="31" dur="500" fill="hold"/>
                                        <p:tgtEl>
                                          <p:spTgt spid="21">
                                            <p:txEl>
                                              <p:pRg st="1" end="1"/>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1">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14"/>
          <p:cNvSpPr>
            <a:spLocks noGrp="1" noChangeArrowheads="1"/>
          </p:cNvSpPr>
          <p:nvPr>
            <p:ph type="ctrTitle"/>
          </p:nvPr>
        </p:nvSpPr>
        <p:spPr>
          <a:xfrm>
            <a:off x="752475" y="1427163"/>
            <a:ext cx="7580313" cy="2020887"/>
          </a:xfrm>
          <a:noFill/>
        </p:spPr>
        <p:txBody>
          <a:bodyPr anchor="ctr" anchorCtr="1"/>
          <a:lstStyle/>
          <a:p>
            <a:pPr algn="ctr" eaLnBrk="1" hangingPunct="1"/>
            <a:r>
              <a:rPr lang="de-DE" altLang="zh-TW" sz="5400" smtClean="0">
                <a:ea typeface="新細明體" charset="-120"/>
              </a:rPr>
              <a:t>NVIDIA GeForce Experience (GFE)</a:t>
            </a:r>
          </a:p>
        </p:txBody>
      </p:sp>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3"/>
          <p:cNvSpPr>
            <a:spLocks noChangeArrowheads="1"/>
          </p:cNvSpPr>
          <p:nvPr/>
        </p:nvSpPr>
        <p:spPr bwMode="auto">
          <a:xfrm>
            <a:off x="0" y="0"/>
            <a:ext cx="9144000" cy="6858000"/>
          </a:xfrm>
          <a:prstGeom prst="rect">
            <a:avLst/>
          </a:prstGeom>
          <a:solidFill>
            <a:schemeClr val="tx1"/>
          </a:solidFill>
          <a:ln w="12700" algn="ctr">
            <a:noFill/>
            <a:round/>
            <a:headEnd/>
            <a:tailEnd/>
          </a:ln>
        </p:spPr>
        <p:txBody>
          <a:bodyPr wrap="none" anchor="ctr"/>
          <a:lstStyle/>
          <a:p>
            <a:endParaRPr lang="zh-TW" altLang="en-US">
              <a:ea typeface="新細明體" charset="-120"/>
            </a:endParaRPr>
          </a:p>
        </p:txBody>
      </p:sp>
      <p:pic>
        <p:nvPicPr>
          <p:cNvPr id="15363" name="Picture 4"/>
          <p:cNvPicPr>
            <a:picLocks noChangeAspect="1" noChangeArrowheads="1"/>
          </p:cNvPicPr>
          <p:nvPr/>
        </p:nvPicPr>
        <p:blipFill>
          <a:blip r:embed="rId3" cstate="print"/>
          <a:srcRect/>
          <a:stretch>
            <a:fillRect/>
          </a:stretch>
        </p:blipFill>
        <p:spPr bwMode="auto">
          <a:xfrm>
            <a:off x="2732088" y="3316288"/>
            <a:ext cx="3702050" cy="1068387"/>
          </a:xfrm>
          <a:prstGeom prst="rect">
            <a:avLst/>
          </a:prstGeom>
          <a:noFill/>
          <a:ln w="12700">
            <a:noFill/>
            <a:miter lim="800000"/>
            <a:headEnd/>
            <a:tailEnd/>
          </a:ln>
        </p:spPr>
      </p:pic>
      <p:pic>
        <p:nvPicPr>
          <p:cNvPr id="15364" name="Picture 5"/>
          <p:cNvPicPr>
            <a:picLocks noChangeAspect="1" noChangeArrowheads="1"/>
          </p:cNvPicPr>
          <p:nvPr/>
        </p:nvPicPr>
        <p:blipFill>
          <a:blip r:embed="rId4" cstate="print"/>
          <a:srcRect/>
          <a:stretch>
            <a:fillRect/>
          </a:stretch>
        </p:blipFill>
        <p:spPr bwMode="auto">
          <a:xfrm>
            <a:off x="762000" y="1593850"/>
            <a:ext cx="1657350" cy="1533525"/>
          </a:xfrm>
          <a:prstGeom prst="rect">
            <a:avLst/>
          </a:prstGeom>
          <a:noFill/>
          <a:ln w="12700">
            <a:noFill/>
            <a:miter lim="800000"/>
            <a:headEnd/>
            <a:tailEnd/>
          </a:ln>
        </p:spPr>
      </p:pic>
      <p:pic>
        <p:nvPicPr>
          <p:cNvPr id="15365" name="Picture 6"/>
          <p:cNvPicPr>
            <a:picLocks noChangeAspect="1" noChangeArrowheads="1"/>
          </p:cNvPicPr>
          <p:nvPr/>
        </p:nvPicPr>
        <p:blipFill>
          <a:blip r:embed="rId5" cstate="print"/>
          <a:srcRect/>
          <a:stretch>
            <a:fillRect/>
          </a:stretch>
        </p:blipFill>
        <p:spPr bwMode="auto">
          <a:xfrm>
            <a:off x="3338513" y="290513"/>
            <a:ext cx="2466975" cy="1362075"/>
          </a:xfrm>
          <a:prstGeom prst="rect">
            <a:avLst/>
          </a:prstGeom>
          <a:noFill/>
          <a:ln w="12700">
            <a:noFill/>
            <a:miter lim="800000"/>
            <a:headEnd/>
            <a:tailEnd/>
          </a:ln>
        </p:spPr>
      </p:pic>
      <p:pic>
        <p:nvPicPr>
          <p:cNvPr id="15366" name="Picture 8"/>
          <p:cNvPicPr>
            <a:picLocks noChangeAspect="1" noChangeArrowheads="1"/>
          </p:cNvPicPr>
          <p:nvPr/>
        </p:nvPicPr>
        <p:blipFill>
          <a:blip r:embed="rId6" cstate="print"/>
          <a:srcRect/>
          <a:stretch>
            <a:fillRect/>
          </a:stretch>
        </p:blipFill>
        <p:spPr bwMode="auto">
          <a:xfrm>
            <a:off x="322263" y="5073650"/>
            <a:ext cx="2771775" cy="1447800"/>
          </a:xfrm>
          <a:prstGeom prst="rect">
            <a:avLst/>
          </a:prstGeom>
          <a:noFill/>
          <a:ln w="12700">
            <a:noFill/>
            <a:miter lim="800000"/>
            <a:headEnd/>
            <a:tailEnd/>
          </a:ln>
        </p:spPr>
      </p:pic>
      <p:pic>
        <p:nvPicPr>
          <p:cNvPr id="15367" name="Picture 9"/>
          <p:cNvPicPr>
            <a:picLocks noChangeAspect="1" noChangeArrowheads="1"/>
          </p:cNvPicPr>
          <p:nvPr/>
        </p:nvPicPr>
        <p:blipFill>
          <a:blip r:embed="rId7" cstate="print"/>
          <a:srcRect/>
          <a:stretch>
            <a:fillRect/>
          </a:stretch>
        </p:blipFill>
        <p:spPr bwMode="auto">
          <a:xfrm>
            <a:off x="6013450" y="5132388"/>
            <a:ext cx="2800350" cy="1419225"/>
          </a:xfrm>
          <a:prstGeom prst="rect">
            <a:avLst/>
          </a:prstGeom>
          <a:noFill/>
          <a:ln w="12700">
            <a:noFill/>
            <a:miter lim="800000"/>
            <a:headEnd/>
            <a:tailEnd/>
          </a:ln>
        </p:spPr>
      </p:pic>
      <p:pic>
        <p:nvPicPr>
          <p:cNvPr id="15368" name="Picture 10"/>
          <p:cNvPicPr>
            <a:picLocks noChangeAspect="1" noChangeArrowheads="1"/>
          </p:cNvPicPr>
          <p:nvPr/>
        </p:nvPicPr>
        <p:blipFill>
          <a:blip r:embed="rId8" cstate="print"/>
          <a:srcRect/>
          <a:stretch>
            <a:fillRect/>
          </a:stretch>
        </p:blipFill>
        <p:spPr bwMode="auto">
          <a:xfrm>
            <a:off x="6778625" y="1731963"/>
            <a:ext cx="1543050" cy="1257300"/>
          </a:xfrm>
          <a:prstGeom prst="rect">
            <a:avLst/>
          </a:prstGeom>
          <a:noFill/>
          <a:ln w="12700">
            <a:noFill/>
            <a:miter lim="800000"/>
            <a:headEnd/>
            <a:tailEnd/>
          </a:ln>
        </p:spPr>
      </p:pic>
      <p:sp>
        <p:nvSpPr>
          <p:cNvPr id="12" name="向下箭號 11"/>
          <p:cNvSpPr/>
          <p:nvPr/>
        </p:nvSpPr>
        <p:spPr bwMode="auto">
          <a:xfrm rot="2881780">
            <a:off x="1640429" y="3906057"/>
            <a:ext cx="1035585" cy="1270018"/>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12700" cap="flat" cmpd="sng" algn="ctr">
            <a:noFill/>
            <a:prstDash val="solid"/>
            <a:round/>
            <a:headEnd type="none" w="med" len="med"/>
            <a:tailEnd type="none" w="med" len="med"/>
          </a:ln>
          <a:effectLst>
            <a:softEdge rad="63500"/>
          </a:effectLst>
        </p:spPr>
        <p:txBody>
          <a:bodyPr wrap="none" anchor="ctr"/>
          <a:lstStyle/>
          <a:p>
            <a:pPr>
              <a:defRPr/>
            </a:pPr>
            <a:endParaRPr lang="zh-TW" altLang="en-US">
              <a:ea typeface="新細明體" pitchFamily="18" charset="-120"/>
            </a:endParaRPr>
          </a:p>
        </p:txBody>
      </p:sp>
      <p:sp>
        <p:nvSpPr>
          <p:cNvPr id="13" name="向下箭號 12"/>
          <p:cNvSpPr/>
          <p:nvPr/>
        </p:nvSpPr>
        <p:spPr bwMode="auto">
          <a:xfrm rot="18482340">
            <a:off x="6739404" y="3895524"/>
            <a:ext cx="1035585" cy="1270018"/>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12700" cap="flat" cmpd="sng" algn="ctr">
            <a:noFill/>
            <a:prstDash val="solid"/>
            <a:round/>
            <a:headEnd type="none" w="med" len="med"/>
            <a:tailEnd type="none" w="med" len="med"/>
          </a:ln>
          <a:effectLst>
            <a:softEdge rad="63500"/>
          </a:effectLst>
        </p:spPr>
        <p:txBody>
          <a:bodyPr wrap="none" anchor="ctr"/>
          <a:lstStyle/>
          <a:p>
            <a:pPr>
              <a:defRPr/>
            </a:pPr>
            <a:endParaRPr lang="zh-TW" altLang="en-US">
              <a:ea typeface="新細明體" pitchFamily="18" charset="-120"/>
            </a:endParaRPr>
          </a:p>
        </p:txBody>
      </p:sp>
      <p:sp>
        <p:nvSpPr>
          <p:cNvPr id="14" name="向下箭號 13"/>
          <p:cNvSpPr/>
          <p:nvPr/>
        </p:nvSpPr>
        <p:spPr bwMode="auto">
          <a:xfrm rot="7621369">
            <a:off x="2541977" y="1995658"/>
            <a:ext cx="1035585" cy="1270018"/>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12700" cap="flat" cmpd="sng" algn="ctr">
            <a:noFill/>
            <a:prstDash val="solid"/>
            <a:round/>
            <a:headEnd type="none" w="med" len="med"/>
            <a:tailEnd type="none" w="med" len="med"/>
          </a:ln>
          <a:effectLst>
            <a:softEdge rad="63500"/>
          </a:effectLst>
        </p:spPr>
        <p:txBody>
          <a:bodyPr wrap="none" anchor="ctr"/>
          <a:lstStyle/>
          <a:p>
            <a:pPr>
              <a:defRPr/>
            </a:pPr>
            <a:endParaRPr lang="zh-TW" altLang="en-US">
              <a:ea typeface="新細明體" pitchFamily="18" charset="-120"/>
            </a:endParaRPr>
          </a:p>
        </p:txBody>
      </p:sp>
      <p:sp>
        <p:nvSpPr>
          <p:cNvPr id="15" name="向下箭號 14"/>
          <p:cNvSpPr/>
          <p:nvPr/>
        </p:nvSpPr>
        <p:spPr bwMode="auto">
          <a:xfrm rot="13890050">
            <a:off x="5448594" y="1995658"/>
            <a:ext cx="1035585" cy="1270018"/>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12700" cap="flat" cmpd="sng" algn="ctr">
            <a:noFill/>
            <a:prstDash val="solid"/>
            <a:round/>
            <a:headEnd type="none" w="med" len="med"/>
            <a:tailEnd type="none" w="med" len="med"/>
          </a:ln>
          <a:effectLst>
            <a:softEdge rad="63500"/>
          </a:effectLst>
        </p:spPr>
        <p:txBody>
          <a:bodyPr wrap="none" anchor="ctr"/>
          <a:lstStyle/>
          <a:p>
            <a:pPr>
              <a:defRPr/>
            </a:pPr>
            <a:endParaRPr lang="zh-TW" altLang="en-US">
              <a:ea typeface="新細明體" pitchFamily="18" charset="-120"/>
            </a:endParaRPr>
          </a:p>
        </p:txBody>
      </p:sp>
      <p:sp>
        <p:nvSpPr>
          <p:cNvPr id="16" name="向下箭號 15"/>
          <p:cNvSpPr/>
          <p:nvPr/>
        </p:nvSpPr>
        <p:spPr bwMode="auto">
          <a:xfrm rot="10800000">
            <a:off x="4065138" y="2093202"/>
            <a:ext cx="1035585" cy="1057621"/>
          </a:xfrm>
          <a:prstGeom prst="down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12700" cap="flat" cmpd="sng" algn="ctr">
            <a:noFill/>
            <a:prstDash val="solid"/>
            <a:round/>
            <a:headEnd type="none" w="med" len="med"/>
            <a:tailEnd type="none" w="med" len="med"/>
          </a:ln>
          <a:effectLst>
            <a:softEdge rad="63500"/>
          </a:effectLst>
        </p:spPr>
        <p:txBody>
          <a:bodyPr wrap="none" anchor="ctr"/>
          <a:lstStyle/>
          <a:p>
            <a:pPr>
              <a:defRPr/>
            </a:pPr>
            <a:endParaRPr lang="zh-TW" altLang="en-US">
              <a:ea typeface="新細明體" pitchFamily="18" charset="-120"/>
            </a:endParaRPr>
          </a:p>
        </p:txBody>
      </p:sp>
      <p:sp>
        <p:nvSpPr>
          <p:cNvPr id="17" name="文字方塊 16"/>
          <p:cNvSpPr txBox="1"/>
          <p:nvPr/>
        </p:nvSpPr>
        <p:spPr>
          <a:xfrm>
            <a:off x="3649663" y="1574800"/>
            <a:ext cx="1854200" cy="461963"/>
          </a:xfrm>
          <a:prstGeom prst="rect">
            <a:avLst/>
          </a:prstGeom>
          <a:noFill/>
        </p:spPr>
        <p:txBody>
          <a:bodyPr wrap="none">
            <a:spAutoFit/>
          </a:bodyPr>
          <a:lstStyle/>
          <a:p>
            <a:pPr algn="ctr">
              <a:defRPr/>
            </a:pPr>
            <a:r>
              <a:rPr lang="en-US" altLang="zh-TW" sz="2400" b="1" dirty="0" err="1">
                <a:solidFill>
                  <a:schemeClr val="bg1"/>
                </a:solidFill>
                <a:effectLst>
                  <a:outerShdw blurRad="38100" dist="38100" dir="2700000" algn="tl">
                    <a:srgbClr val="C0C0C0"/>
                  </a:outerShdw>
                </a:effectLst>
                <a:latin typeface="Calibri" pitchFamily="34" charset="0"/>
                <a:ea typeface="新細明體" pitchFamily="18" charset="-120"/>
              </a:rPr>
              <a:t>GameStream</a:t>
            </a:r>
            <a:endParaRPr lang="zh-TW" altLang="en-US" sz="2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sp>
        <p:nvSpPr>
          <p:cNvPr id="18" name="文字方塊 17"/>
          <p:cNvSpPr txBox="1"/>
          <p:nvPr/>
        </p:nvSpPr>
        <p:spPr>
          <a:xfrm>
            <a:off x="627063" y="3116263"/>
            <a:ext cx="1927225" cy="461962"/>
          </a:xfrm>
          <a:prstGeom prst="rect">
            <a:avLst/>
          </a:prstGeom>
          <a:noFill/>
        </p:spPr>
        <p:txBody>
          <a:bodyPr wrap="none">
            <a:spAutoFit/>
          </a:bodyPr>
          <a:lstStyle/>
          <a:p>
            <a:pPr algn="ctr">
              <a:defRPr/>
            </a:pPr>
            <a:r>
              <a:rPr lang="en-US" altLang="zh-TW" sz="2400" b="1" dirty="0">
                <a:solidFill>
                  <a:schemeClr val="bg1"/>
                </a:solidFill>
                <a:effectLst>
                  <a:outerShdw blurRad="38100" dist="38100" dir="2700000" algn="tl">
                    <a:srgbClr val="C0C0C0"/>
                  </a:outerShdw>
                </a:effectLst>
                <a:latin typeface="Calibri" pitchFamily="34" charset="0"/>
                <a:ea typeface="新細明體" pitchFamily="18" charset="-120"/>
              </a:rPr>
              <a:t>Battery Boost</a:t>
            </a:r>
            <a:endParaRPr lang="zh-TW" altLang="en-US" sz="2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sp>
        <p:nvSpPr>
          <p:cNvPr id="19" name="文字方塊 18"/>
          <p:cNvSpPr txBox="1"/>
          <p:nvPr/>
        </p:nvSpPr>
        <p:spPr>
          <a:xfrm>
            <a:off x="6680200" y="3116263"/>
            <a:ext cx="1739900" cy="461962"/>
          </a:xfrm>
          <a:prstGeom prst="rect">
            <a:avLst/>
          </a:prstGeom>
          <a:noFill/>
        </p:spPr>
        <p:txBody>
          <a:bodyPr wrap="none">
            <a:spAutoFit/>
          </a:bodyPr>
          <a:lstStyle/>
          <a:p>
            <a:pPr algn="ctr">
              <a:defRPr/>
            </a:pPr>
            <a:r>
              <a:rPr lang="en-US" altLang="zh-TW" sz="2400" b="1" dirty="0" err="1">
                <a:solidFill>
                  <a:schemeClr val="bg1"/>
                </a:solidFill>
                <a:effectLst>
                  <a:outerShdw blurRad="38100" dist="38100" dir="2700000" algn="tl">
                    <a:srgbClr val="C0C0C0"/>
                  </a:outerShdw>
                </a:effectLst>
                <a:latin typeface="Calibri" pitchFamily="34" charset="0"/>
                <a:ea typeface="新細明體" pitchFamily="18" charset="-120"/>
              </a:rPr>
              <a:t>ShadowPlay</a:t>
            </a:r>
            <a:endParaRPr lang="zh-TW" altLang="en-US" sz="2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sp>
        <p:nvSpPr>
          <p:cNvPr id="20" name="文字方塊 19"/>
          <p:cNvSpPr txBox="1"/>
          <p:nvPr/>
        </p:nvSpPr>
        <p:spPr>
          <a:xfrm>
            <a:off x="3081338" y="5097463"/>
            <a:ext cx="2667000" cy="461962"/>
          </a:xfrm>
          <a:prstGeom prst="rect">
            <a:avLst/>
          </a:prstGeom>
          <a:noFill/>
        </p:spPr>
        <p:txBody>
          <a:bodyPr wrap="none">
            <a:spAutoFit/>
          </a:bodyPr>
          <a:lstStyle/>
          <a:p>
            <a:pPr>
              <a:defRPr/>
            </a:pPr>
            <a:r>
              <a:rPr lang="en-US" altLang="zh-TW" sz="2400" b="1" dirty="0">
                <a:solidFill>
                  <a:schemeClr val="bg1"/>
                </a:solidFill>
                <a:effectLst>
                  <a:outerShdw blurRad="38100" dist="38100" dir="2700000" algn="tl">
                    <a:srgbClr val="C0C0C0"/>
                  </a:outerShdw>
                </a:effectLst>
                <a:latin typeface="Calibri" pitchFamily="34" charset="0"/>
                <a:ea typeface="新細明體" pitchFamily="18" charset="-120"/>
              </a:rPr>
              <a:t>Auto Driver Update</a:t>
            </a:r>
            <a:endParaRPr lang="zh-TW" altLang="en-US" sz="2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sp>
        <p:nvSpPr>
          <p:cNvPr id="21" name="文字方塊 20"/>
          <p:cNvSpPr txBox="1"/>
          <p:nvPr/>
        </p:nvSpPr>
        <p:spPr>
          <a:xfrm>
            <a:off x="3421063" y="6075363"/>
            <a:ext cx="2590800" cy="461962"/>
          </a:xfrm>
          <a:prstGeom prst="rect">
            <a:avLst/>
          </a:prstGeom>
          <a:noFill/>
        </p:spPr>
        <p:txBody>
          <a:bodyPr wrap="none">
            <a:spAutoFit/>
          </a:bodyPr>
          <a:lstStyle/>
          <a:p>
            <a:pPr algn="r">
              <a:defRPr/>
            </a:pPr>
            <a:r>
              <a:rPr lang="en-US" altLang="zh-TW" sz="2400" b="1" dirty="0">
                <a:solidFill>
                  <a:schemeClr val="bg1"/>
                </a:solidFill>
                <a:effectLst>
                  <a:outerShdw blurRad="38100" dist="38100" dir="2700000" algn="tl">
                    <a:srgbClr val="C0C0C0"/>
                  </a:outerShdw>
                </a:effectLst>
                <a:latin typeface="Calibri" pitchFamily="34" charset="0"/>
                <a:ea typeface="新細明體" pitchFamily="18" charset="-120"/>
              </a:rPr>
              <a:t>Optimized Settings</a:t>
            </a:r>
            <a:endParaRPr lang="zh-TW" altLang="en-US" sz="2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sp>
        <p:nvSpPr>
          <p:cNvPr id="22" name="Rectangle 2"/>
          <p:cNvSpPr txBox="1">
            <a:spLocks noChangeArrowheads="1"/>
          </p:cNvSpPr>
          <p:nvPr/>
        </p:nvSpPr>
        <p:spPr bwMode="auto">
          <a:xfrm>
            <a:off x="119063" y="7938"/>
            <a:ext cx="2646362" cy="600075"/>
          </a:xfrm>
          <a:prstGeom prst="rect">
            <a:avLst/>
          </a:prstGeom>
          <a:noFill/>
          <a:ln w="9525">
            <a:noFill/>
            <a:miter lim="800000"/>
            <a:headEnd/>
            <a:tailEnd/>
          </a:ln>
        </p:spPr>
        <p:txBody>
          <a:bodyPr lIns="0" rIns="0"/>
          <a:lstStyle/>
          <a:p>
            <a:pPr>
              <a:defRPr/>
            </a:pPr>
            <a:r>
              <a:rPr lang="en-US" altLang="zh-TW" sz="4400" b="1" dirty="0" err="1">
                <a:solidFill>
                  <a:schemeClr val="bg1"/>
                </a:solidFill>
                <a:effectLst>
                  <a:outerShdw blurRad="38100" dist="38100" dir="2700000" algn="tl">
                    <a:srgbClr val="C0C0C0"/>
                  </a:outerShdw>
                </a:effectLst>
                <a:latin typeface="Calibri" pitchFamily="34" charset="0"/>
                <a:ea typeface="新細明體" pitchFamily="18" charset="-120"/>
              </a:rPr>
              <a:t>Nvidia</a:t>
            </a:r>
            <a:r>
              <a:rPr lang="en-US" altLang="zh-TW" sz="4400" b="1" dirty="0">
                <a:solidFill>
                  <a:schemeClr val="bg1"/>
                </a:solidFill>
                <a:effectLst>
                  <a:outerShdw blurRad="38100" dist="38100" dir="2700000" algn="tl">
                    <a:srgbClr val="C0C0C0"/>
                  </a:outerShdw>
                </a:effectLst>
                <a:latin typeface="Calibri" pitchFamily="34" charset="0"/>
                <a:ea typeface="新細明體" pitchFamily="18" charset="-120"/>
              </a:rPr>
              <a:t> </a:t>
            </a:r>
            <a:r>
              <a:rPr lang="en-US" altLang="zh-TW" sz="4400" b="1" dirty="0" err="1">
                <a:solidFill>
                  <a:schemeClr val="bg1"/>
                </a:solidFill>
                <a:effectLst>
                  <a:outerShdw blurRad="38100" dist="38100" dir="2700000" algn="tl">
                    <a:srgbClr val="C0C0C0"/>
                  </a:outerShdw>
                </a:effectLst>
                <a:latin typeface="Calibri" pitchFamily="34" charset="0"/>
                <a:ea typeface="新細明體" pitchFamily="18" charset="-120"/>
              </a:rPr>
              <a:t>GFE</a:t>
            </a:r>
            <a:endParaRPr lang="zh-TW" altLang="en-US" sz="4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3"/>
          <p:cNvSpPr>
            <a:spLocks noChangeArrowheads="1"/>
          </p:cNvSpPr>
          <p:nvPr/>
        </p:nvSpPr>
        <p:spPr bwMode="auto">
          <a:xfrm>
            <a:off x="0" y="0"/>
            <a:ext cx="9144000" cy="6858000"/>
          </a:xfrm>
          <a:prstGeom prst="rect">
            <a:avLst/>
          </a:prstGeom>
          <a:solidFill>
            <a:schemeClr val="tx1"/>
          </a:solidFill>
          <a:ln w="12700" algn="ctr">
            <a:noFill/>
            <a:round/>
            <a:headEnd/>
            <a:tailEnd/>
          </a:ln>
        </p:spPr>
        <p:txBody>
          <a:bodyPr wrap="none" anchor="ctr"/>
          <a:lstStyle/>
          <a:p>
            <a:endParaRPr lang="zh-TW" altLang="en-US">
              <a:latin typeface="Calibri" pitchFamily="34" charset="0"/>
              <a:ea typeface="新細明體" charset="-120"/>
            </a:endParaRPr>
          </a:p>
        </p:txBody>
      </p:sp>
      <p:sp>
        <p:nvSpPr>
          <p:cNvPr id="5" name="Rectangle 2"/>
          <p:cNvSpPr txBox="1">
            <a:spLocks noChangeArrowheads="1"/>
          </p:cNvSpPr>
          <p:nvPr/>
        </p:nvSpPr>
        <p:spPr bwMode="auto">
          <a:xfrm>
            <a:off x="1092200" y="230188"/>
            <a:ext cx="4684713" cy="600075"/>
          </a:xfrm>
          <a:prstGeom prst="rect">
            <a:avLst/>
          </a:prstGeom>
          <a:noFill/>
          <a:ln w="9525">
            <a:noFill/>
            <a:miter lim="800000"/>
            <a:headEnd/>
            <a:tailEnd/>
          </a:ln>
        </p:spPr>
        <p:txBody>
          <a:bodyPr lIns="0" rIns="0"/>
          <a:lstStyle/>
          <a:p>
            <a:pPr>
              <a:defRPr/>
            </a:pPr>
            <a:r>
              <a:rPr lang="en-US" altLang="zh-TW" sz="4400" b="1" dirty="0">
                <a:solidFill>
                  <a:schemeClr val="bg1"/>
                </a:solidFill>
                <a:effectLst>
                  <a:outerShdw blurRad="38100" dist="38100" dir="2700000" algn="tl">
                    <a:srgbClr val="C0C0C0"/>
                  </a:outerShdw>
                </a:effectLst>
                <a:latin typeface="Calibri" pitchFamily="34" charset="0"/>
                <a:ea typeface="新細明體" pitchFamily="18" charset="-120"/>
              </a:rPr>
              <a:t>Auto Driver Update</a:t>
            </a:r>
            <a:endParaRPr lang="zh-TW" altLang="en-US" sz="4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pic>
        <p:nvPicPr>
          <p:cNvPr id="16388" name="Picture 4"/>
          <p:cNvPicPr>
            <a:picLocks noChangeAspect="1" noChangeArrowheads="1"/>
          </p:cNvPicPr>
          <p:nvPr/>
        </p:nvPicPr>
        <p:blipFill>
          <a:blip r:embed="rId3" cstate="print"/>
          <a:srcRect/>
          <a:stretch>
            <a:fillRect/>
          </a:stretch>
        </p:blipFill>
        <p:spPr bwMode="auto">
          <a:xfrm>
            <a:off x="0" y="61913"/>
            <a:ext cx="1079500" cy="936625"/>
          </a:xfrm>
          <a:prstGeom prst="rect">
            <a:avLst/>
          </a:prstGeom>
          <a:noFill/>
          <a:ln w="12700">
            <a:noFill/>
            <a:miter lim="800000"/>
            <a:headEnd/>
            <a:tailEnd/>
          </a:ln>
        </p:spPr>
      </p:pic>
      <p:pic>
        <p:nvPicPr>
          <p:cNvPr id="16389" name="Picture 5"/>
          <p:cNvPicPr>
            <a:picLocks noChangeAspect="1" noChangeArrowheads="1"/>
          </p:cNvPicPr>
          <p:nvPr/>
        </p:nvPicPr>
        <p:blipFill>
          <a:blip r:embed="rId4" cstate="print"/>
          <a:srcRect/>
          <a:stretch>
            <a:fillRect/>
          </a:stretch>
        </p:blipFill>
        <p:spPr bwMode="auto">
          <a:xfrm>
            <a:off x="33338" y="1400175"/>
            <a:ext cx="5926137" cy="4770438"/>
          </a:xfrm>
          <a:prstGeom prst="rect">
            <a:avLst/>
          </a:prstGeom>
          <a:noFill/>
          <a:ln w="12700">
            <a:noFill/>
            <a:miter lim="800000"/>
            <a:headEnd/>
            <a:tailEnd/>
          </a:ln>
        </p:spPr>
      </p:pic>
      <p:sp>
        <p:nvSpPr>
          <p:cNvPr id="8" name="文字方塊 7"/>
          <p:cNvSpPr txBox="1"/>
          <p:nvPr/>
        </p:nvSpPr>
        <p:spPr>
          <a:xfrm>
            <a:off x="6037263" y="958850"/>
            <a:ext cx="2974975" cy="5540375"/>
          </a:xfrm>
          <a:prstGeom prst="rect">
            <a:avLst/>
          </a:prstGeom>
          <a:noFill/>
        </p:spPr>
        <p:txBody>
          <a:bodyPr>
            <a:spAutoFit/>
          </a:bodyPr>
          <a:lstStyle/>
          <a:p>
            <a:pPr algn="ctr">
              <a:defRPr/>
            </a:pPr>
            <a:r>
              <a:rPr lang="en-US" altLang="zh-TW" sz="3600" b="1" dirty="0">
                <a:solidFill>
                  <a:srgbClr val="92D050"/>
                </a:solidFill>
                <a:effectLst>
                  <a:outerShdw blurRad="38100" dist="38100" dir="2700000" algn="tl">
                    <a:srgbClr val="C0C0C0"/>
                  </a:outerShdw>
                </a:effectLst>
                <a:latin typeface="Calibri" pitchFamily="34" charset="0"/>
                <a:ea typeface="新細明體" pitchFamily="18" charset="-120"/>
              </a:rPr>
              <a:t>Keeps Drivers Up to Date</a:t>
            </a:r>
          </a:p>
          <a:p>
            <a:pPr>
              <a:defRPr/>
            </a:pPr>
            <a:endParaRPr lang="en-US" altLang="zh-TW" sz="1400" dirty="0">
              <a:solidFill>
                <a:schemeClr val="bg1"/>
              </a:solidFill>
              <a:latin typeface="Calibri" pitchFamily="34" charset="0"/>
              <a:ea typeface="新細明體" pitchFamily="18" charset="-120"/>
            </a:endParaRPr>
          </a:p>
          <a:p>
            <a:pPr>
              <a:defRPr/>
            </a:pPr>
            <a:r>
              <a:rPr lang="en-US" altLang="zh-TW" sz="2400" dirty="0">
                <a:solidFill>
                  <a:schemeClr val="bg1"/>
                </a:solidFill>
                <a:latin typeface="Calibri" pitchFamily="34" charset="0"/>
                <a:ea typeface="新細明體" pitchFamily="18" charset="-120"/>
              </a:rPr>
              <a:t>The </a:t>
            </a:r>
            <a:r>
              <a:rPr lang="en-US" altLang="zh-TW" sz="2400" dirty="0" err="1">
                <a:solidFill>
                  <a:schemeClr val="bg1"/>
                </a:solidFill>
                <a:latin typeface="Calibri" pitchFamily="34" charset="0"/>
                <a:ea typeface="新細明體" pitchFamily="18" charset="-120"/>
              </a:rPr>
              <a:t>GeForce</a:t>
            </a:r>
            <a:r>
              <a:rPr lang="en-US" altLang="zh-TW" sz="2400" dirty="0">
                <a:solidFill>
                  <a:schemeClr val="bg1"/>
                </a:solidFill>
                <a:latin typeface="Calibri" pitchFamily="34" charset="0"/>
                <a:ea typeface="新細明體" pitchFamily="18" charset="-120"/>
              </a:rPr>
              <a:t> Experience application automatically notifies you of new driver releases from NVIDIA. With a single click, you’ll be able to update the driver directly, without leaving your desktop.</a:t>
            </a:r>
            <a:endParaRPr lang="zh-TW" altLang="en-US" sz="2400" dirty="0">
              <a:solidFill>
                <a:schemeClr val="bg1"/>
              </a:solidFill>
              <a:latin typeface="Calibri" pitchFamily="34" charset="0"/>
              <a:ea typeface="新細明體" pitchFamily="18" charset="-120"/>
            </a:endParaRPr>
          </a:p>
        </p:txBody>
      </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3"/>
          <p:cNvSpPr>
            <a:spLocks noChangeArrowheads="1"/>
          </p:cNvSpPr>
          <p:nvPr/>
        </p:nvSpPr>
        <p:spPr bwMode="auto">
          <a:xfrm>
            <a:off x="0" y="0"/>
            <a:ext cx="9144000" cy="6858000"/>
          </a:xfrm>
          <a:prstGeom prst="rect">
            <a:avLst/>
          </a:prstGeom>
          <a:solidFill>
            <a:schemeClr val="tx1"/>
          </a:solidFill>
          <a:ln w="12700" algn="ctr">
            <a:noFill/>
            <a:round/>
            <a:headEnd/>
            <a:tailEnd/>
          </a:ln>
        </p:spPr>
        <p:txBody>
          <a:bodyPr wrap="none" anchor="ctr"/>
          <a:lstStyle/>
          <a:p>
            <a:endParaRPr lang="zh-TW" altLang="en-US">
              <a:ea typeface="新細明體" charset="-120"/>
            </a:endParaRPr>
          </a:p>
        </p:txBody>
      </p:sp>
      <p:sp>
        <p:nvSpPr>
          <p:cNvPr id="5" name="Rectangle 2"/>
          <p:cNvSpPr txBox="1">
            <a:spLocks noChangeArrowheads="1"/>
          </p:cNvSpPr>
          <p:nvPr/>
        </p:nvSpPr>
        <p:spPr bwMode="auto">
          <a:xfrm>
            <a:off x="1111250" y="193675"/>
            <a:ext cx="4595813" cy="600075"/>
          </a:xfrm>
          <a:prstGeom prst="rect">
            <a:avLst/>
          </a:prstGeom>
          <a:noFill/>
          <a:ln w="9525">
            <a:noFill/>
            <a:miter lim="800000"/>
            <a:headEnd/>
            <a:tailEnd/>
          </a:ln>
        </p:spPr>
        <p:txBody>
          <a:bodyPr lIns="0" rIns="0"/>
          <a:lstStyle/>
          <a:p>
            <a:pPr>
              <a:defRPr/>
            </a:pPr>
            <a:r>
              <a:rPr lang="en-US" altLang="zh-TW" sz="4400" b="1" dirty="0">
                <a:solidFill>
                  <a:schemeClr val="bg1"/>
                </a:solidFill>
                <a:effectLst>
                  <a:outerShdw blurRad="38100" dist="38100" dir="2700000" algn="tl">
                    <a:srgbClr val="C0C0C0"/>
                  </a:outerShdw>
                </a:effectLst>
                <a:latin typeface="Calibri" pitchFamily="34" charset="0"/>
                <a:ea typeface="新細明體" pitchFamily="18" charset="-120"/>
              </a:rPr>
              <a:t>Optimized Settings</a:t>
            </a:r>
            <a:endParaRPr lang="zh-TW" altLang="en-US" sz="4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pic>
        <p:nvPicPr>
          <p:cNvPr id="17412" name="Picture 2"/>
          <p:cNvPicPr>
            <a:picLocks noChangeAspect="1" noChangeArrowheads="1"/>
          </p:cNvPicPr>
          <p:nvPr/>
        </p:nvPicPr>
        <p:blipFill>
          <a:blip r:embed="rId3" cstate="print"/>
          <a:srcRect/>
          <a:stretch>
            <a:fillRect/>
          </a:stretch>
        </p:blipFill>
        <p:spPr bwMode="auto">
          <a:xfrm>
            <a:off x="0" y="55563"/>
            <a:ext cx="1079500" cy="876300"/>
          </a:xfrm>
          <a:prstGeom prst="rect">
            <a:avLst/>
          </a:prstGeom>
          <a:noFill/>
          <a:ln w="12700">
            <a:noFill/>
            <a:miter lim="800000"/>
            <a:headEnd/>
            <a:tailEnd/>
          </a:ln>
        </p:spPr>
      </p:pic>
      <p:pic>
        <p:nvPicPr>
          <p:cNvPr id="17413" name="Picture 3"/>
          <p:cNvPicPr>
            <a:picLocks noChangeAspect="1" noChangeArrowheads="1"/>
          </p:cNvPicPr>
          <p:nvPr/>
        </p:nvPicPr>
        <p:blipFill>
          <a:blip r:embed="rId4" cstate="print"/>
          <a:srcRect/>
          <a:stretch>
            <a:fillRect/>
          </a:stretch>
        </p:blipFill>
        <p:spPr bwMode="auto">
          <a:xfrm>
            <a:off x="4230688" y="1038225"/>
            <a:ext cx="4868862" cy="5651500"/>
          </a:xfrm>
          <a:prstGeom prst="rect">
            <a:avLst/>
          </a:prstGeom>
          <a:noFill/>
          <a:ln w="12700">
            <a:noFill/>
            <a:miter lim="800000"/>
            <a:headEnd/>
            <a:tailEnd/>
          </a:ln>
        </p:spPr>
      </p:pic>
      <p:sp>
        <p:nvSpPr>
          <p:cNvPr id="7" name="文字方塊 6"/>
          <p:cNvSpPr txBox="1"/>
          <p:nvPr/>
        </p:nvSpPr>
        <p:spPr>
          <a:xfrm>
            <a:off x="153988" y="1035050"/>
            <a:ext cx="4021137" cy="5695950"/>
          </a:xfrm>
          <a:prstGeom prst="rect">
            <a:avLst/>
          </a:prstGeom>
          <a:noFill/>
        </p:spPr>
        <p:txBody>
          <a:bodyPr>
            <a:spAutoFit/>
          </a:bodyPr>
          <a:lstStyle/>
          <a:p>
            <a:pPr algn="ctr">
              <a:lnSpc>
                <a:spcPts val="3600"/>
              </a:lnSpc>
              <a:defRPr/>
            </a:pPr>
            <a:r>
              <a:rPr lang="en-US" altLang="zh-TW" sz="3600" b="1">
                <a:solidFill>
                  <a:srgbClr val="92D050"/>
                </a:solidFill>
                <a:effectLst>
                  <a:outerShdw blurRad="38100" dist="38100" dir="2700000" algn="tl">
                    <a:srgbClr val="C0C0C0"/>
                  </a:outerShdw>
                </a:effectLst>
                <a:latin typeface="Calibri" pitchFamily="34" charset="0"/>
                <a:ea typeface="新細明體" pitchFamily="18" charset="-120"/>
              </a:rPr>
              <a:t>Auto-Optimize Your Games</a:t>
            </a:r>
          </a:p>
          <a:p>
            <a:pPr>
              <a:defRPr/>
            </a:pPr>
            <a:endParaRPr lang="en-US" altLang="zh-TW" sz="1400">
              <a:solidFill>
                <a:schemeClr val="bg1"/>
              </a:solidFill>
              <a:latin typeface="Calibri" pitchFamily="34" charset="0"/>
              <a:ea typeface="新細明體" pitchFamily="18" charset="-120"/>
            </a:endParaRPr>
          </a:p>
          <a:p>
            <a:pPr>
              <a:defRPr/>
            </a:pPr>
            <a:r>
              <a:rPr lang="en-US" altLang="zh-TW" sz="2400">
                <a:solidFill>
                  <a:schemeClr val="bg1"/>
                </a:solidFill>
                <a:latin typeface="Calibri" pitchFamily="34" charset="0"/>
                <a:ea typeface="新細明體" pitchFamily="18" charset="-120"/>
              </a:rPr>
              <a:t>The GeForce Experience connects you to NVIDIA’s cloud datacenter to download optimal game settings tailored to your PC, CPU, GPU and monitor. This means you always get the best image quality while  maintaining  grate  performance. Plus, a built-in interactive screenshot  viewr  tells you about  each setting and it’s benefit .</a:t>
            </a:r>
            <a:endParaRPr lang="zh-TW" altLang="en-US" sz="2400">
              <a:solidFill>
                <a:schemeClr val="bg1"/>
              </a:solidFill>
              <a:latin typeface="Calibri" pitchFamily="34" charset="0"/>
              <a:ea typeface="新細明體" pitchFamily="18" charset="-120"/>
            </a:endParaRPr>
          </a:p>
        </p:txBody>
      </p:sp>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3"/>
          <p:cNvSpPr>
            <a:spLocks noChangeArrowheads="1"/>
          </p:cNvSpPr>
          <p:nvPr/>
        </p:nvSpPr>
        <p:spPr bwMode="auto">
          <a:xfrm>
            <a:off x="0" y="0"/>
            <a:ext cx="9144000" cy="6858000"/>
          </a:xfrm>
          <a:prstGeom prst="rect">
            <a:avLst/>
          </a:prstGeom>
          <a:solidFill>
            <a:schemeClr val="tx1"/>
          </a:solidFill>
          <a:ln w="12700" algn="ctr">
            <a:noFill/>
            <a:round/>
            <a:headEnd/>
            <a:tailEnd/>
          </a:ln>
        </p:spPr>
        <p:txBody>
          <a:bodyPr wrap="none" anchor="ctr"/>
          <a:lstStyle/>
          <a:p>
            <a:endParaRPr lang="zh-TW" altLang="en-US">
              <a:ea typeface="新細明體" charset="-120"/>
            </a:endParaRPr>
          </a:p>
        </p:txBody>
      </p:sp>
      <p:sp>
        <p:nvSpPr>
          <p:cNvPr id="5" name="Rectangle 2"/>
          <p:cNvSpPr txBox="1">
            <a:spLocks noChangeArrowheads="1"/>
          </p:cNvSpPr>
          <p:nvPr/>
        </p:nvSpPr>
        <p:spPr bwMode="auto">
          <a:xfrm>
            <a:off x="1111249" y="146050"/>
            <a:ext cx="5580495" cy="685223"/>
          </a:xfrm>
          <a:prstGeom prst="rect">
            <a:avLst/>
          </a:prstGeom>
          <a:noFill/>
          <a:ln w="9525">
            <a:noFill/>
            <a:miter lim="800000"/>
            <a:headEnd/>
            <a:tailEnd/>
          </a:ln>
        </p:spPr>
        <p:txBody>
          <a:bodyPr lIns="0" rIns="0"/>
          <a:lstStyle/>
          <a:p>
            <a:pPr>
              <a:defRPr/>
            </a:pPr>
            <a:r>
              <a:rPr lang="en-US" altLang="zh-TW" sz="4400" dirty="0" err="1" smtClean="0">
                <a:solidFill>
                  <a:schemeClr val="bg1"/>
                </a:solidFill>
                <a:effectLst>
                  <a:outerShdw blurRad="38100" dist="38100" dir="2700000" algn="tl">
                    <a:srgbClr val="C0C0C0"/>
                  </a:outerShdw>
                </a:effectLst>
                <a:latin typeface="Calibri" pitchFamily="34" charset="0"/>
                <a:ea typeface="新細明體" pitchFamily="18" charset="-120"/>
              </a:rPr>
              <a:t>Shadow</a:t>
            </a:r>
            <a:r>
              <a:rPr lang="en-US" altLang="zh-TW" sz="4400" b="1" dirty="0" err="1" smtClean="0">
                <a:solidFill>
                  <a:schemeClr val="bg1"/>
                </a:solidFill>
                <a:effectLst>
                  <a:outerShdw blurRad="38100" dist="38100" dir="2700000" algn="tl">
                    <a:srgbClr val="C0C0C0"/>
                  </a:outerShdw>
                </a:effectLst>
                <a:latin typeface="Calibri" pitchFamily="34" charset="0"/>
                <a:ea typeface="新細明體" pitchFamily="18" charset="-120"/>
              </a:rPr>
              <a:t>Play</a:t>
            </a:r>
            <a:r>
              <a:rPr lang="en-US" altLang="zh-TW" sz="4400" b="1" dirty="0" smtClean="0">
                <a:solidFill>
                  <a:schemeClr val="bg1"/>
                </a:solidFill>
                <a:effectLst>
                  <a:outerShdw blurRad="38100" dist="38100" dir="2700000" algn="tl">
                    <a:srgbClr val="C0C0C0"/>
                  </a:outerShdw>
                </a:effectLst>
                <a:latin typeface="Calibri" pitchFamily="34" charset="0"/>
                <a:ea typeface="新細明體" pitchFamily="18" charset="-120"/>
              </a:rPr>
              <a:t> Capture</a:t>
            </a:r>
            <a:endParaRPr lang="zh-TW" altLang="en-US" sz="4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pic>
        <p:nvPicPr>
          <p:cNvPr id="18436" name="Picture 2"/>
          <p:cNvPicPr>
            <a:picLocks noChangeAspect="1" noChangeArrowheads="1"/>
          </p:cNvPicPr>
          <p:nvPr/>
        </p:nvPicPr>
        <p:blipFill>
          <a:blip r:embed="rId3" cstate="print"/>
          <a:srcRect/>
          <a:stretch>
            <a:fillRect/>
          </a:stretch>
        </p:blipFill>
        <p:spPr bwMode="auto">
          <a:xfrm>
            <a:off x="0" y="55563"/>
            <a:ext cx="1079500" cy="779462"/>
          </a:xfrm>
          <a:prstGeom prst="rect">
            <a:avLst/>
          </a:prstGeom>
          <a:noFill/>
          <a:ln w="12700">
            <a:noFill/>
            <a:miter lim="800000"/>
            <a:headEnd/>
            <a:tailEnd/>
          </a:ln>
        </p:spPr>
      </p:pic>
      <p:pic>
        <p:nvPicPr>
          <p:cNvPr id="18437" name="Picture 4"/>
          <p:cNvPicPr>
            <a:picLocks noChangeAspect="1" noChangeArrowheads="1"/>
          </p:cNvPicPr>
          <p:nvPr/>
        </p:nvPicPr>
        <p:blipFill>
          <a:blip r:embed="rId4" cstate="print"/>
          <a:srcRect/>
          <a:stretch>
            <a:fillRect/>
          </a:stretch>
        </p:blipFill>
        <p:spPr bwMode="auto">
          <a:xfrm>
            <a:off x="33338" y="3073400"/>
            <a:ext cx="5389562" cy="3762375"/>
          </a:xfrm>
          <a:prstGeom prst="rect">
            <a:avLst/>
          </a:prstGeom>
          <a:noFill/>
          <a:ln w="12700">
            <a:noFill/>
            <a:miter lim="800000"/>
            <a:headEnd/>
            <a:tailEnd/>
          </a:ln>
        </p:spPr>
      </p:pic>
      <p:sp>
        <p:nvSpPr>
          <p:cNvPr id="8" name="文字方塊 7"/>
          <p:cNvSpPr txBox="1"/>
          <p:nvPr/>
        </p:nvSpPr>
        <p:spPr>
          <a:xfrm>
            <a:off x="198438" y="958850"/>
            <a:ext cx="8769350" cy="2030413"/>
          </a:xfrm>
          <a:prstGeom prst="rect">
            <a:avLst/>
          </a:prstGeom>
          <a:noFill/>
        </p:spPr>
        <p:txBody>
          <a:bodyPr>
            <a:spAutoFit/>
          </a:bodyPr>
          <a:lstStyle/>
          <a:p>
            <a:pPr algn="ctr">
              <a:defRPr/>
            </a:pPr>
            <a:r>
              <a:rPr lang="en-US" altLang="zh-TW" sz="3600" b="1">
                <a:solidFill>
                  <a:srgbClr val="92D050"/>
                </a:solidFill>
                <a:effectLst>
                  <a:outerShdw blurRad="38100" dist="38100" dir="2700000" algn="tl">
                    <a:srgbClr val="C0C0C0"/>
                  </a:outerShdw>
                </a:effectLst>
                <a:latin typeface="Calibri" pitchFamily="34" charset="0"/>
                <a:ea typeface="新細明體" pitchFamily="18" charset="-120"/>
              </a:rPr>
              <a:t>Capture Your Greatest Gaming Monents</a:t>
            </a:r>
          </a:p>
          <a:p>
            <a:pPr>
              <a:defRPr/>
            </a:pPr>
            <a:endParaRPr lang="en-US" altLang="zh-TW" sz="1400">
              <a:solidFill>
                <a:schemeClr val="bg1"/>
              </a:solidFill>
              <a:latin typeface="Calibri" pitchFamily="34" charset="0"/>
              <a:ea typeface="新細明體" pitchFamily="18" charset="-120"/>
            </a:endParaRPr>
          </a:p>
          <a:p>
            <a:pPr>
              <a:defRPr/>
            </a:pPr>
            <a:r>
              <a:rPr lang="en-US" altLang="zh-TW" sz="2400">
                <a:solidFill>
                  <a:schemeClr val="bg1"/>
                </a:solidFill>
                <a:latin typeface="Calibri" pitchFamily="34" charset="0"/>
                <a:ea typeface="新細明體" pitchFamily="18" charset="-120"/>
              </a:rPr>
              <a:t>ShadowPlay automatically captures your favorite game play  moments –with minimal impact  on performance – so you can share them with friends. It’s fast, simple, and free!</a:t>
            </a:r>
            <a:endParaRPr lang="zh-TW" altLang="en-US" sz="2400">
              <a:solidFill>
                <a:schemeClr val="bg1"/>
              </a:solidFill>
              <a:latin typeface="Calibri" pitchFamily="34" charset="0"/>
              <a:ea typeface="新細明體" pitchFamily="18" charset="-120"/>
            </a:endParaRPr>
          </a:p>
        </p:txBody>
      </p:sp>
      <p:pic>
        <p:nvPicPr>
          <p:cNvPr id="18439" name="Picture 3"/>
          <p:cNvPicPr>
            <a:picLocks noChangeAspect="1" noChangeArrowheads="1"/>
          </p:cNvPicPr>
          <p:nvPr/>
        </p:nvPicPr>
        <p:blipFill>
          <a:blip r:embed="rId5" cstate="print"/>
          <a:srcRect/>
          <a:stretch>
            <a:fillRect/>
          </a:stretch>
        </p:blipFill>
        <p:spPr bwMode="auto">
          <a:xfrm>
            <a:off x="5651500" y="3124200"/>
            <a:ext cx="3151188" cy="2176463"/>
          </a:xfrm>
          <a:prstGeom prst="rect">
            <a:avLst/>
          </a:prstGeom>
          <a:noFill/>
          <a:ln w="12700">
            <a:noFill/>
            <a:miter lim="800000"/>
            <a:headEnd/>
            <a:tailEnd/>
          </a:ln>
        </p:spPr>
      </p:pic>
      <p:sp>
        <p:nvSpPr>
          <p:cNvPr id="10" name="文字方塊 9"/>
          <p:cNvSpPr txBox="1"/>
          <p:nvPr/>
        </p:nvSpPr>
        <p:spPr>
          <a:xfrm>
            <a:off x="5430838" y="5549900"/>
            <a:ext cx="3668712" cy="1174750"/>
          </a:xfrm>
          <a:prstGeom prst="rect">
            <a:avLst/>
          </a:prstGeom>
          <a:noFill/>
        </p:spPr>
        <p:txBody>
          <a:bodyPr>
            <a:spAutoFit/>
          </a:bodyPr>
          <a:lstStyle/>
          <a:p>
            <a:pPr algn="ctr">
              <a:lnSpc>
                <a:spcPts val="2800"/>
              </a:lnSpc>
              <a:defRPr/>
            </a:pPr>
            <a:r>
              <a:rPr lang="en-US" altLang="zh-TW" sz="2800" b="1" dirty="0">
                <a:solidFill>
                  <a:srgbClr val="92D050"/>
                </a:solidFill>
                <a:effectLst>
                  <a:outerShdw blurRad="38100" dist="38100" dir="2700000" algn="tl">
                    <a:srgbClr val="000000">
                      <a:alpha val="43137"/>
                    </a:srgbClr>
                  </a:outerShdw>
                </a:effectLst>
                <a:latin typeface="Calibri" pitchFamily="34" charset="0"/>
              </a:rPr>
              <a:t>Always On</a:t>
            </a:r>
          </a:p>
          <a:p>
            <a:pPr algn="ctr">
              <a:lnSpc>
                <a:spcPts val="2800"/>
              </a:lnSpc>
              <a:defRPr/>
            </a:pPr>
            <a:r>
              <a:rPr lang="en-US" altLang="zh-TW" sz="2800" b="1" dirty="0" err="1">
                <a:solidFill>
                  <a:srgbClr val="92D050"/>
                </a:solidFill>
                <a:effectLst>
                  <a:outerShdw blurRad="38100" dist="38100" dir="2700000" algn="tl">
                    <a:srgbClr val="000000">
                      <a:alpha val="43137"/>
                    </a:srgbClr>
                  </a:outerShdw>
                </a:effectLst>
                <a:latin typeface="Calibri" pitchFamily="34" charset="0"/>
              </a:rPr>
              <a:t>1080P</a:t>
            </a:r>
            <a:endParaRPr lang="en-US" altLang="zh-TW" sz="2800" b="1" dirty="0">
              <a:solidFill>
                <a:srgbClr val="92D050"/>
              </a:solidFill>
              <a:effectLst>
                <a:outerShdw blurRad="38100" dist="38100" dir="2700000" algn="tl">
                  <a:srgbClr val="000000">
                    <a:alpha val="43137"/>
                  </a:srgbClr>
                </a:outerShdw>
              </a:effectLst>
              <a:latin typeface="Calibri" pitchFamily="34" charset="0"/>
            </a:endParaRPr>
          </a:p>
          <a:p>
            <a:pPr algn="ctr">
              <a:lnSpc>
                <a:spcPts val="2800"/>
              </a:lnSpc>
              <a:defRPr/>
            </a:pPr>
            <a:r>
              <a:rPr lang="en-US" altLang="zh-TW" sz="2800" b="1" dirty="0">
                <a:solidFill>
                  <a:srgbClr val="92D050"/>
                </a:solidFill>
                <a:effectLst>
                  <a:outerShdw blurRad="38100" dist="38100" dir="2700000" algn="tl">
                    <a:srgbClr val="000000">
                      <a:alpha val="43137"/>
                    </a:srgbClr>
                  </a:outerShdw>
                </a:effectLst>
                <a:latin typeface="Calibri" pitchFamily="34" charset="0"/>
              </a:rPr>
              <a:t>Saves Last 20 minutes</a:t>
            </a:r>
          </a:p>
        </p:txBody>
      </p:sp>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3"/>
          <p:cNvSpPr>
            <a:spLocks noChangeArrowheads="1"/>
          </p:cNvSpPr>
          <p:nvPr/>
        </p:nvSpPr>
        <p:spPr bwMode="auto">
          <a:xfrm>
            <a:off x="0" y="0"/>
            <a:ext cx="9144000" cy="6858000"/>
          </a:xfrm>
          <a:prstGeom prst="rect">
            <a:avLst/>
          </a:prstGeom>
          <a:solidFill>
            <a:schemeClr val="tx1"/>
          </a:solidFill>
          <a:ln w="12700" algn="ctr">
            <a:noFill/>
            <a:round/>
            <a:headEnd/>
            <a:tailEnd/>
          </a:ln>
        </p:spPr>
        <p:txBody>
          <a:bodyPr wrap="none" anchor="ctr"/>
          <a:lstStyle/>
          <a:p>
            <a:endParaRPr lang="zh-TW" altLang="en-US" dirty="0">
              <a:ea typeface="新細明體" charset="-120"/>
            </a:endParaRPr>
          </a:p>
        </p:txBody>
      </p:sp>
      <p:sp>
        <p:nvSpPr>
          <p:cNvPr id="5" name="Rectangle 2"/>
          <p:cNvSpPr txBox="1">
            <a:spLocks noChangeArrowheads="1"/>
          </p:cNvSpPr>
          <p:nvPr/>
        </p:nvSpPr>
        <p:spPr bwMode="auto">
          <a:xfrm>
            <a:off x="1111249" y="35210"/>
            <a:ext cx="7727951" cy="1502641"/>
          </a:xfrm>
          <a:prstGeom prst="rect">
            <a:avLst/>
          </a:prstGeom>
          <a:noFill/>
          <a:ln w="9525">
            <a:noFill/>
            <a:miter lim="800000"/>
            <a:headEnd/>
            <a:tailEnd/>
          </a:ln>
        </p:spPr>
        <p:txBody>
          <a:bodyPr lIns="0" rIns="0"/>
          <a:lstStyle/>
          <a:p>
            <a:pPr>
              <a:defRPr/>
            </a:pPr>
            <a:r>
              <a:rPr lang="en-US" altLang="zh-TW" sz="4400" dirty="0" err="1" smtClean="0">
                <a:solidFill>
                  <a:schemeClr val="bg1"/>
                </a:solidFill>
                <a:effectLst>
                  <a:outerShdw blurRad="38100" dist="38100" dir="2700000" algn="tl">
                    <a:srgbClr val="C0C0C0"/>
                  </a:outerShdw>
                </a:effectLst>
                <a:latin typeface="Calibri" pitchFamily="34" charset="0"/>
                <a:ea typeface="新細明體" pitchFamily="18" charset="-120"/>
              </a:rPr>
              <a:t>Shadow</a:t>
            </a:r>
            <a:r>
              <a:rPr lang="en-US" altLang="zh-TW" sz="4400" b="1" dirty="0" err="1" smtClean="0">
                <a:solidFill>
                  <a:schemeClr val="bg1"/>
                </a:solidFill>
                <a:effectLst>
                  <a:outerShdw blurRad="38100" dist="38100" dir="2700000" algn="tl">
                    <a:srgbClr val="C0C0C0"/>
                  </a:outerShdw>
                </a:effectLst>
                <a:latin typeface="Calibri" pitchFamily="34" charset="0"/>
                <a:ea typeface="新細明體" pitchFamily="18" charset="-120"/>
              </a:rPr>
              <a:t>Play</a:t>
            </a:r>
            <a:r>
              <a:rPr lang="en-US" altLang="zh-TW" sz="4400" b="1" dirty="0" smtClean="0">
                <a:solidFill>
                  <a:schemeClr val="bg1"/>
                </a:solidFill>
                <a:effectLst>
                  <a:outerShdw blurRad="38100" dist="38100" dir="2700000" algn="tl">
                    <a:srgbClr val="C0C0C0"/>
                  </a:outerShdw>
                </a:effectLst>
                <a:latin typeface="Calibri" pitchFamily="34" charset="0"/>
                <a:ea typeface="新細明體" pitchFamily="18" charset="-120"/>
              </a:rPr>
              <a:t> – Connect all the Gamer in the world</a:t>
            </a:r>
            <a:endParaRPr lang="zh-TW" altLang="en-US" sz="4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pic>
        <p:nvPicPr>
          <p:cNvPr id="18436" name="Picture 2"/>
          <p:cNvPicPr>
            <a:picLocks noChangeAspect="1" noChangeArrowheads="1"/>
          </p:cNvPicPr>
          <p:nvPr/>
        </p:nvPicPr>
        <p:blipFill>
          <a:blip r:embed="rId3" cstate="print"/>
          <a:srcRect/>
          <a:stretch>
            <a:fillRect/>
          </a:stretch>
        </p:blipFill>
        <p:spPr bwMode="auto">
          <a:xfrm>
            <a:off x="0" y="55563"/>
            <a:ext cx="1079500" cy="779462"/>
          </a:xfrm>
          <a:prstGeom prst="rect">
            <a:avLst/>
          </a:prstGeom>
          <a:noFill/>
          <a:ln w="12700">
            <a:noFill/>
            <a:miter lim="800000"/>
            <a:headEnd/>
            <a:tailEnd/>
          </a:ln>
        </p:spPr>
      </p:pic>
      <p:sp>
        <p:nvSpPr>
          <p:cNvPr id="9" name="文字方塊 8"/>
          <p:cNvSpPr txBox="1"/>
          <p:nvPr/>
        </p:nvSpPr>
        <p:spPr>
          <a:xfrm>
            <a:off x="854993" y="1607128"/>
            <a:ext cx="3092513" cy="1138773"/>
          </a:xfrm>
          <a:prstGeom prst="rect">
            <a:avLst/>
          </a:prstGeom>
          <a:noFill/>
        </p:spPr>
        <p:txBody>
          <a:bodyPr wrap="none" rtlCol="0">
            <a:spAutoFit/>
          </a:bodyPr>
          <a:lstStyle/>
          <a:p>
            <a:pPr algn="ctr"/>
            <a:r>
              <a:rPr lang="en-US" altLang="zh-TW" sz="4000" dirty="0" err="1" smtClean="0">
                <a:solidFill>
                  <a:schemeClr val="bg1">
                    <a:lumMod val="95000"/>
                  </a:schemeClr>
                </a:solidFill>
              </a:rPr>
              <a:t>Shadow</a:t>
            </a:r>
            <a:r>
              <a:rPr lang="en-US" altLang="zh-TW" sz="4000" b="1" dirty="0" err="1" smtClean="0">
                <a:solidFill>
                  <a:schemeClr val="bg1">
                    <a:lumMod val="95000"/>
                  </a:schemeClr>
                </a:solidFill>
              </a:rPr>
              <a:t>Play</a:t>
            </a:r>
            <a:endParaRPr lang="en-US" altLang="zh-TW" sz="4000" b="1" dirty="0" smtClean="0">
              <a:solidFill>
                <a:schemeClr val="bg1">
                  <a:lumMod val="95000"/>
                </a:schemeClr>
              </a:solidFill>
            </a:endParaRPr>
          </a:p>
          <a:p>
            <a:pPr algn="ctr"/>
            <a:r>
              <a:rPr lang="en-US" altLang="zh-TW" sz="2800" dirty="0" smtClean="0">
                <a:solidFill>
                  <a:srgbClr val="92D050"/>
                </a:solidFill>
              </a:rPr>
              <a:t>CAPTURE</a:t>
            </a:r>
            <a:endParaRPr lang="zh-TW" altLang="en-US" sz="2800" dirty="0">
              <a:solidFill>
                <a:srgbClr val="92D050"/>
              </a:solidFill>
            </a:endParaRPr>
          </a:p>
        </p:txBody>
      </p:sp>
      <p:sp>
        <p:nvSpPr>
          <p:cNvPr id="11" name="文字方塊 10"/>
          <p:cNvSpPr txBox="1"/>
          <p:nvPr/>
        </p:nvSpPr>
        <p:spPr>
          <a:xfrm>
            <a:off x="690685" y="2729346"/>
            <a:ext cx="3421129" cy="954107"/>
          </a:xfrm>
          <a:prstGeom prst="rect">
            <a:avLst/>
          </a:prstGeom>
          <a:noFill/>
        </p:spPr>
        <p:txBody>
          <a:bodyPr wrap="none" rtlCol="0">
            <a:spAutoFit/>
          </a:bodyPr>
          <a:lstStyle/>
          <a:p>
            <a:pPr algn="ctr"/>
            <a:r>
              <a:rPr lang="en-US" altLang="zh-TW" sz="2800" dirty="0" smtClean="0">
                <a:solidFill>
                  <a:schemeClr val="bg1">
                    <a:lumMod val="95000"/>
                  </a:schemeClr>
                </a:solidFill>
              </a:rPr>
              <a:t>Automatically Saves</a:t>
            </a:r>
          </a:p>
          <a:p>
            <a:pPr algn="ctr"/>
            <a:r>
              <a:rPr lang="en-US" altLang="zh-TW" sz="2800" dirty="0" smtClean="0">
                <a:solidFill>
                  <a:schemeClr val="bg1">
                    <a:lumMod val="95000"/>
                  </a:schemeClr>
                </a:solidFill>
              </a:rPr>
              <a:t>Last 20 Minutes</a:t>
            </a:r>
            <a:endParaRPr lang="zh-TW" altLang="en-US" sz="2800" dirty="0">
              <a:solidFill>
                <a:schemeClr val="bg1">
                  <a:lumMod val="95000"/>
                </a:schemeClr>
              </a:solidFill>
            </a:endParaRPr>
          </a:p>
        </p:txBody>
      </p:sp>
      <p:sp>
        <p:nvSpPr>
          <p:cNvPr id="12" name="文字方塊 11"/>
          <p:cNvSpPr txBox="1"/>
          <p:nvPr/>
        </p:nvSpPr>
        <p:spPr>
          <a:xfrm>
            <a:off x="430677" y="3851564"/>
            <a:ext cx="3941144" cy="954107"/>
          </a:xfrm>
          <a:prstGeom prst="rect">
            <a:avLst/>
          </a:prstGeom>
          <a:noFill/>
        </p:spPr>
        <p:txBody>
          <a:bodyPr wrap="none" rtlCol="0">
            <a:spAutoFit/>
          </a:bodyPr>
          <a:lstStyle/>
          <a:p>
            <a:pPr algn="ctr"/>
            <a:r>
              <a:rPr lang="en-US" altLang="zh-TW" sz="2800" dirty="0" smtClean="0">
                <a:solidFill>
                  <a:schemeClr val="bg1">
                    <a:lumMod val="95000"/>
                  </a:schemeClr>
                </a:solidFill>
              </a:rPr>
              <a:t>Upload  to </a:t>
            </a:r>
          </a:p>
          <a:p>
            <a:pPr algn="ctr"/>
            <a:r>
              <a:rPr lang="en-US" altLang="zh-TW" sz="2800" dirty="0" err="1" smtClean="0">
                <a:solidFill>
                  <a:schemeClr val="bg1">
                    <a:lumMod val="95000"/>
                  </a:schemeClr>
                </a:solidFill>
              </a:rPr>
              <a:t>Youtube</a:t>
            </a:r>
            <a:r>
              <a:rPr lang="en-US" altLang="zh-TW" sz="2800" dirty="0" smtClean="0">
                <a:solidFill>
                  <a:schemeClr val="bg1">
                    <a:lumMod val="95000"/>
                  </a:schemeClr>
                </a:solidFill>
              </a:rPr>
              <a:t>, </a:t>
            </a:r>
            <a:r>
              <a:rPr lang="en-US" altLang="zh-TW" sz="2800" dirty="0" err="1" smtClean="0">
                <a:solidFill>
                  <a:schemeClr val="bg1">
                    <a:lumMod val="95000"/>
                  </a:schemeClr>
                </a:solidFill>
              </a:rPr>
              <a:t>Facebook</a:t>
            </a:r>
            <a:r>
              <a:rPr lang="en-US" altLang="zh-TW" sz="2800" dirty="0" smtClean="0">
                <a:solidFill>
                  <a:schemeClr val="bg1">
                    <a:lumMod val="95000"/>
                  </a:schemeClr>
                </a:solidFill>
              </a:rPr>
              <a:t>, YY</a:t>
            </a:r>
            <a:endParaRPr lang="zh-TW" altLang="en-US" sz="2800" dirty="0">
              <a:solidFill>
                <a:schemeClr val="bg1">
                  <a:lumMod val="95000"/>
                </a:schemeClr>
              </a:solidFill>
            </a:endParaRPr>
          </a:p>
        </p:txBody>
      </p:sp>
      <p:cxnSp>
        <p:nvCxnSpPr>
          <p:cNvPr id="14" name="直線接點 13"/>
          <p:cNvCxnSpPr/>
          <p:nvPr/>
        </p:nvCxnSpPr>
        <p:spPr bwMode="auto">
          <a:xfrm flipH="1">
            <a:off x="4849090" y="1662546"/>
            <a:ext cx="13855" cy="4031672"/>
          </a:xfrm>
          <a:prstGeom prst="line">
            <a:avLst/>
          </a:prstGeom>
          <a:solidFill>
            <a:schemeClr val="accent1"/>
          </a:solidFill>
          <a:ln w="12700" cap="flat" cmpd="sng" algn="ctr">
            <a:solidFill>
              <a:schemeClr val="bg1"/>
            </a:solidFill>
            <a:prstDash val="solid"/>
            <a:round/>
            <a:headEnd type="none" w="med" len="med"/>
            <a:tailEnd type="none" w="med" len="med"/>
          </a:ln>
          <a:effectLst/>
        </p:spPr>
      </p:cxnSp>
      <p:sp>
        <p:nvSpPr>
          <p:cNvPr id="21" name="文字方塊 20"/>
          <p:cNvSpPr txBox="1"/>
          <p:nvPr/>
        </p:nvSpPr>
        <p:spPr>
          <a:xfrm>
            <a:off x="5468547" y="1607128"/>
            <a:ext cx="3092513" cy="1138773"/>
          </a:xfrm>
          <a:prstGeom prst="rect">
            <a:avLst/>
          </a:prstGeom>
          <a:noFill/>
        </p:spPr>
        <p:txBody>
          <a:bodyPr wrap="none" rtlCol="0">
            <a:spAutoFit/>
          </a:bodyPr>
          <a:lstStyle/>
          <a:p>
            <a:pPr algn="ctr"/>
            <a:r>
              <a:rPr lang="en-US" altLang="zh-TW" sz="4000" dirty="0" err="1" smtClean="0">
                <a:solidFill>
                  <a:schemeClr val="bg1">
                    <a:lumMod val="95000"/>
                  </a:schemeClr>
                </a:solidFill>
              </a:rPr>
              <a:t>Shadow</a:t>
            </a:r>
            <a:r>
              <a:rPr lang="en-US" altLang="zh-TW" sz="4000" b="1" dirty="0" err="1" smtClean="0">
                <a:solidFill>
                  <a:schemeClr val="bg1">
                    <a:lumMod val="95000"/>
                  </a:schemeClr>
                </a:solidFill>
              </a:rPr>
              <a:t>Play</a:t>
            </a:r>
            <a:endParaRPr lang="en-US" altLang="zh-TW" sz="4000" b="1" dirty="0" smtClean="0">
              <a:solidFill>
                <a:schemeClr val="bg1">
                  <a:lumMod val="95000"/>
                </a:schemeClr>
              </a:solidFill>
            </a:endParaRPr>
          </a:p>
          <a:p>
            <a:pPr algn="ctr"/>
            <a:r>
              <a:rPr lang="en-US" altLang="zh-TW" sz="2800" smtClean="0">
                <a:solidFill>
                  <a:srgbClr val="92D050"/>
                </a:solidFill>
              </a:rPr>
              <a:t>BROADCAST</a:t>
            </a:r>
            <a:endParaRPr lang="zh-TW" altLang="en-US" sz="2800" dirty="0">
              <a:solidFill>
                <a:srgbClr val="92D050"/>
              </a:solidFill>
            </a:endParaRPr>
          </a:p>
        </p:txBody>
      </p:sp>
      <p:sp>
        <p:nvSpPr>
          <p:cNvPr id="22" name="文字方塊 21"/>
          <p:cNvSpPr txBox="1"/>
          <p:nvPr/>
        </p:nvSpPr>
        <p:spPr>
          <a:xfrm>
            <a:off x="5134320" y="2729346"/>
            <a:ext cx="3760966" cy="954107"/>
          </a:xfrm>
          <a:prstGeom prst="rect">
            <a:avLst/>
          </a:prstGeom>
          <a:noFill/>
        </p:spPr>
        <p:txBody>
          <a:bodyPr wrap="none" rtlCol="0">
            <a:spAutoFit/>
          </a:bodyPr>
          <a:lstStyle/>
          <a:p>
            <a:pPr algn="ctr"/>
            <a:r>
              <a:rPr lang="en-US" altLang="zh-TW" sz="2800" dirty="0" smtClean="0">
                <a:solidFill>
                  <a:schemeClr val="bg1">
                    <a:lumMod val="95000"/>
                  </a:schemeClr>
                </a:solidFill>
              </a:rPr>
              <a:t>Automatically Streams</a:t>
            </a:r>
          </a:p>
          <a:p>
            <a:pPr algn="ctr"/>
            <a:r>
              <a:rPr lang="en-US" altLang="zh-TW" sz="2800" dirty="0" smtClean="0">
                <a:solidFill>
                  <a:schemeClr val="bg1">
                    <a:lumMod val="95000"/>
                  </a:schemeClr>
                </a:solidFill>
              </a:rPr>
              <a:t>To Twitch TV</a:t>
            </a:r>
            <a:endParaRPr lang="zh-TW" altLang="en-US" sz="2800" dirty="0">
              <a:solidFill>
                <a:schemeClr val="bg1">
                  <a:lumMod val="95000"/>
                </a:schemeClr>
              </a:solidFill>
            </a:endParaRPr>
          </a:p>
        </p:txBody>
      </p:sp>
      <p:sp>
        <p:nvSpPr>
          <p:cNvPr id="23" name="文字方塊 22"/>
          <p:cNvSpPr txBox="1"/>
          <p:nvPr/>
        </p:nvSpPr>
        <p:spPr>
          <a:xfrm>
            <a:off x="5382786" y="3851564"/>
            <a:ext cx="3264035" cy="954107"/>
          </a:xfrm>
          <a:prstGeom prst="rect">
            <a:avLst/>
          </a:prstGeom>
          <a:noFill/>
        </p:spPr>
        <p:txBody>
          <a:bodyPr wrap="none" rtlCol="0">
            <a:spAutoFit/>
          </a:bodyPr>
          <a:lstStyle/>
          <a:p>
            <a:pPr algn="ctr"/>
            <a:r>
              <a:rPr lang="en-US" altLang="zh-TW" sz="2800" dirty="0" smtClean="0">
                <a:solidFill>
                  <a:schemeClr val="bg1">
                    <a:lumMod val="95000"/>
                  </a:schemeClr>
                </a:solidFill>
              </a:rPr>
              <a:t>Share Live Gaming</a:t>
            </a:r>
          </a:p>
          <a:p>
            <a:pPr algn="ctr"/>
            <a:r>
              <a:rPr lang="en-US" altLang="zh-TW" sz="2800" dirty="0" smtClean="0">
                <a:solidFill>
                  <a:schemeClr val="bg1">
                    <a:lumMod val="95000"/>
                  </a:schemeClr>
                </a:solidFill>
              </a:rPr>
              <a:t>Around the world</a:t>
            </a:r>
            <a:endParaRPr lang="zh-TW" altLang="en-US" sz="2800" dirty="0">
              <a:solidFill>
                <a:schemeClr val="bg1">
                  <a:lumMod val="95000"/>
                </a:schemeClr>
              </a:solidFill>
            </a:endParaRPr>
          </a:p>
        </p:txBody>
      </p:sp>
      <p:pic>
        <p:nvPicPr>
          <p:cNvPr id="28679" name="Picture 7"/>
          <p:cNvPicPr>
            <a:picLocks noChangeAspect="1" noChangeArrowheads="1"/>
          </p:cNvPicPr>
          <p:nvPr/>
        </p:nvPicPr>
        <p:blipFill>
          <a:blip r:embed="rId4" cstate="print"/>
          <a:srcRect/>
          <a:stretch>
            <a:fillRect/>
          </a:stretch>
        </p:blipFill>
        <p:spPr bwMode="auto">
          <a:xfrm>
            <a:off x="6438541" y="4951702"/>
            <a:ext cx="1152525" cy="1066800"/>
          </a:xfrm>
          <a:prstGeom prst="rect">
            <a:avLst/>
          </a:prstGeom>
          <a:noFill/>
          <a:ln w="9525">
            <a:noFill/>
            <a:miter lim="800000"/>
            <a:headEnd/>
            <a:tailEnd/>
          </a:ln>
        </p:spPr>
      </p:pic>
      <p:pic>
        <p:nvPicPr>
          <p:cNvPr id="28680" name="Picture 8"/>
          <p:cNvPicPr>
            <a:picLocks noChangeAspect="1" noChangeArrowheads="1"/>
          </p:cNvPicPr>
          <p:nvPr/>
        </p:nvPicPr>
        <p:blipFill>
          <a:blip r:embed="rId5" cstate="print">
            <a:clrChange>
              <a:clrFrom>
                <a:srgbClr val="000B07"/>
              </a:clrFrom>
              <a:clrTo>
                <a:srgbClr val="000B07">
                  <a:alpha val="0"/>
                </a:srgbClr>
              </a:clrTo>
            </a:clrChange>
          </a:blip>
          <a:srcRect/>
          <a:stretch>
            <a:fillRect/>
          </a:stretch>
        </p:blipFill>
        <p:spPr bwMode="auto">
          <a:xfrm>
            <a:off x="366713" y="4951702"/>
            <a:ext cx="4143375" cy="1304925"/>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3"/>
          <p:cNvSpPr>
            <a:spLocks noChangeArrowheads="1"/>
          </p:cNvSpPr>
          <p:nvPr/>
        </p:nvSpPr>
        <p:spPr bwMode="auto">
          <a:xfrm>
            <a:off x="0" y="0"/>
            <a:ext cx="9144000" cy="6858000"/>
          </a:xfrm>
          <a:prstGeom prst="rect">
            <a:avLst/>
          </a:prstGeom>
          <a:solidFill>
            <a:schemeClr val="tx1"/>
          </a:solidFill>
          <a:ln w="12700" algn="ctr">
            <a:noFill/>
            <a:round/>
            <a:headEnd/>
            <a:tailEnd/>
          </a:ln>
        </p:spPr>
        <p:txBody>
          <a:bodyPr wrap="none" anchor="ctr"/>
          <a:lstStyle/>
          <a:p>
            <a:endParaRPr lang="zh-TW" altLang="en-US">
              <a:ea typeface="新細明體" charset="-120"/>
            </a:endParaRPr>
          </a:p>
        </p:txBody>
      </p:sp>
      <p:sp>
        <p:nvSpPr>
          <p:cNvPr id="5" name="Rectangle 2"/>
          <p:cNvSpPr txBox="1">
            <a:spLocks noChangeArrowheads="1"/>
          </p:cNvSpPr>
          <p:nvPr/>
        </p:nvSpPr>
        <p:spPr bwMode="auto">
          <a:xfrm>
            <a:off x="1100138" y="254000"/>
            <a:ext cx="3373437" cy="600075"/>
          </a:xfrm>
          <a:prstGeom prst="rect">
            <a:avLst/>
          </a:prstGeom>
          <a:noFill/>
          <a:ln w="9525">
            <a:noFill/>
            <a:miter lim="800000"/>
            <a:headEnd/>
            <a:tailEnd/>
          </a:ln>
        </p:spPr>
        <p:txBody>
          <a:bodyPr lIns="0" rIns="0"/>
          <a:lstStyle/>
          <a:p>
            <a:pPr>
              <a:defRPr/>
            </a:pPr>
            <a:r>
              <a:rPr lang="en-US" altLang="zh-TW" sz="4400" b="1" dirty="0">
                <a:solidFill>
                  <a:schemeClr val="bg1"/>
                </a:solidFill>
                <a:effectLst>
                  <a:outerShdw blurRad="38100" dist="38100" dir="2700000" algn="tl">
                    <a:srgbClr val="C0C0C0"/>
                  </a:outerShdw>
                </a:effectLst>
                <a:latin typeface="Calibri" pitchFamily="34" charset="0"/>
                <a:ea typeface="新細明體" pitchFamily="18" charset="-120"/>
              </a:rPr>
              <a:t>Battery Boost</a:t>
            </a:r>
            <a:endParaRPr lang="zh-TW" altLang="en-US" sz="4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pic>
        <p:nvPicPr>
          <p:cNvPr id="20484" name="Picture 5"/>
          <p:cNvPicPr>
            <a:picLocks noChangeAspect="1" noChangeArrowheads="1"/>
          </p:cNvPicPr>
          <p:nvPr/>
        </p:nvPicPr>
        <p:blipFill>
          <a:blip r:embed="rId3" cstate="print"/>
          <a:srcRect/>
          <a:stretch>
            <a:fillRect/>
          </a:stretch>
        </p:blipFill>
        <p:spPr bwMode="auto">
          <a:xfrm>
            <a:off x="0" y="55563"/>
            <a:ext cx="1079500" cy="998537"/>
          </a:xfrm>
          <a:prstGeom prst="rect">
            <a:avLst/>
          </a:prstGeom>
          <a:noFill/>
          <a:ln w="12700">
            <a:noFill/>
            <a:miter lim="800000"/>
            <a:headEnd/>
            <a:tailEnd/>
          </a:ln>
        </p:spPr>
      </p:pic>
      <p:pic>
        <p:nvPicPr>
          <p:cNvPr id="20485" name="Picture 2"/>
          <p:cNvPicPr>
            <a:picLocks noChangeAspect="1" noChangeArrowheads="1"/>
          </p:cNvPicPr>
          <p:nvPr/>
        </p:nvPicPr>
        <p:blipFill>
          <a:blip r:embed="rId4" cstate="print"/>
          <a:srcRect/>
          <a:stretch>
            <a:fillRect/>
          </a:stretch>
        </p:blipFill>
        <p:spPr bwMode="auto">
          <a:xfrm>
            <a:off x="328613" y="1284288"/>
            <a:ext cx="8407400" cy="3684587"/>
          </a:xfrm>
          <a:prstGeom prst="rect">
            <a:avLst/>
          </a:prstGeom>
          <a:noFill/>
          <a:ln w="12700">
            <a:noFill/>
            <a:miter lim="800000"/>
            <a:headEnd/>
            <a:tailEnd/>
          </a:ln>
        </p:spPr>
      </p:pic>
      <p:sp>
        <p:nvSpPr>
          <p:cNvPr id="8" name="文字方塊 7"/>
          <p:cNvSpPr txBox="1"/>
          <p:nvPr/>
        </p:nvSpPr>
        <p:spPr>
          <a:xfrm>
            <a:off x="4473575" y="5024438"/>
            <a:ext cx="4637088" cy="1755775"/>
          </a:xfrm>
          <a:prstGeom prst="rect">
            <a:avLst/>
          </a:prstGeom>
          <a:noFill/>
        </p:spPr>
        <p:txBody>
          <a:bodyPr>
            <a:spAutoFit/>
          </a:bodyPr>
          <a:lstStyle/>
          <a:p>
            <a:pPr>
              <a:buFont typeface="Wingdings" pitchFamily="2" charset="2"/>
              <a:buChar char="Ø"/>
              <a:defRPr/>
            </a:pPr>
            <a:r>
              <a:rPr lang="en-US" altLang="zh-TW" sz="3600" b="1" dirty="0">
                <a:solidFill>
                  <a:srgbClr val="92D050"/>
                </a:solidFill>
                <a:effectLst>
                  <a:outerShdw blurRad="38100" dist="38100" dir="2700000" algn="tl">
                    <a:srgbClr val="000000">
                      <a:alpha val="43137"/>
                    </a:srgbClr>
                  </a:outerShdw>
                </a:effectLst>
                <a:latin typeface="Calibri" pitchFamily="34" charset="0"/>
              </a:rPr>
              <a:t> </a:t>
            </a:r>
            <a:r>
              <a:rPr lang="en-US" altLang="zh-TW" sz="3600" b="1" dirty="0" err="1">
                <a:solidFill>
                  <a:srgbClr val="92D050"/>
                </a:solidFill>
                <a:effectLst>
                  <a:outerShdw blurRad="38100" dist="38100" dir="2700000" algn="tl">
                    <a:srgbClr val="000000">
                      <a:alpha val="43137"/>
                    </a:srgbClr>
                  </a:outerShdw>
                </a:effectLst>
                <a:latin typeface="Calibri" pitchFamily="34" charset="0"/>
              </a:rPr>
              <a:t>2x</a:t>
            </a:r>
            <a:r>
              <a:rPr lang="en-US" altLang="zh-TW" sz="3600" b="1" dirty="0">
                <a:solidFill>
                  <a:srgbClr val="92D050"/>
                </a:solidFill>
                <a:effectLst>
                  <a:outerShdw blurRad="38100" dist="38100" dir="2700000" algn="tl">
                    <a:srgbClr val="000000">
                      <a:alpha val="43137"/>
                    </a:srgbClr>
                  </a:outerShdw>
                </a:effectLst>
                <a:latin typeface="Calibri" pitchFamily="34" charset="0"/>
              </a:rPr>
              <a:t> Longer Gaming</a:t>
            </a:r>
          </a:p>
          <a:p>
            <a:pPr>
              <a:buFont typeface="Wingdings" pitchFamily="2" charset="2"/>
              <a:buChar char="Ø"/>
              <a:defRPr/>
            </a:pPr>
            <a:r>
              <a:rPr lang="en-US" altLang="zh-TW" sz="3600" b="1" dirty="0">
                <a:solidFill>
                  <a:srgbClr val="92D050"/>
                </a:solidFill>
                <a:effectLst>
                  <a:outerShdw blurRad="38100" dist="38100" dir="2700000" algn="tl">
                    <a:srgbClr val="000000">
                      <a:alpha val="43137"/>
                    </a:srgbClr>
                  </a:outerShdw>
                </a:effectLst>
                <a:latin typeface="Calibri" pitchFamily="34" charset="0"/>
              </a:rPr>
              <a:t> User Tunable  to </a:t>
            </a:r>
            <a:r>
              <a:rPr lang="en-US" altLang="zh-TW" sz="3600" b="1" dirty="0" err="1">
                <a:solidFill>
                  <a:srgbClr val="92D050"/>
                </a:solidFill>
                <a:effectLst>
                  <a:outerShdw blurRad="38100" dist="38100" dir="2700000" algn="tl">
                    <a:srgbClr val="000000">
                      <a:alpha val="43137"/>
                    </a:srgbClr>
                  </a:outerShdw>
                </a:effectLst>
                <a:latin typeface="Calibri" pitchFamily="34" charset="0"/>
              </a:rPr>
              <a:t>3x</a:t>
            </a:r>
            <a:r>
              <a:rPr lang="en-US" altLang="zh-TW" sz="3600" b="1" dirty="0">
                <a:solidFill>
                  <a:srgbClr val="92D050"/>
                </a:solidFill>
                <a:effectLst>
                  <a:outerShdw blurRad="38100" dist="38100" dir="2700000" algn="tl">
                    <a:srgbClr val="000000">
                      <a:alpha val="43137"/>
                    </a:srgbClr>
                  </a:outerShdw>
                </a:effectLst>
                <a:latin typeface="Calibri" pitchFamily="34" charset="0"/>
              </a:rPr>
              <a:t>+</a:t>
            </a:r>
          </a:p>
          <a:p>
            <a:pPr>
              <a:buFont typeface="Wingdings" pitchFamily="2" charset="2"/>
              <a:buChar char="Ø"/>
              <a:defRPr/>
            </a:pPr>
            <a:r>
              <a:rPr lang="en-US" altLang="zh-TW" sz="3600" b="1" dirty="0">
                <a:solidFill>
                  <a:srgbClr val="92D050"/>
                </a:solidFill>
                <a:effectLst>
                  <a:outerShdw blurRad="38100" dist="38100" dir="2700000" algn="tl">
                    <a:srgbClr val="000000">
                      <a:alpha val="43137"/>
                    </a:srgbClr>
                  </a:outerShdw>
                </a:effectLst>
                <a:latin typeface="Calibri" pitchFamily="34" charset="0"/>
              </a:rPr>
              <a:t> Automatic</a:t>
            </a:r>
          </a:p>
        </p:txBody>
      </p:sp>
      <p:sp>
        <p:nvSpPr>
          <p:cNvPr id="20487" name="文字方塊 8"/>
          <p:cNvSpPr txBox="1">
            <a:spLocks noChangeArrowheads="1"/>
          </p:cNvSpPr>
          <p:nvPr/>
        </p:nvSpPr>
        <p:spPr bwMode="auto">
          <a:xfrm>
            <a:off x="33338" y="5024438"/>
            <a:ext cx="4295775" cy="1755775"/>
          </a:xfrm>
          <a:prstGeom prst="rect">
            <a:avLst/>
          </a:prstGeom>
          <a:noFill/>
          <a:ln w="9525">
            <a:noFill/>
            <a:miter lim="800000"/>
            <a:headEnd/>
            <a:tailEnd/>
          </a:ln>
        </p:spPr>
        <p:txBody>
          <a:bodyPr>
            <a:spAutoFit/>
          </a:bodyPr>
          <a:lstStyle/>
          <a:p>
            <a:pPr algn="ctr"/>
            <a:r>
              <a:rPr lang="en-US" altLang="zh-TW" sz="3600" b="1">
                <a:solidFill>
                  <a:schemeClr val="bg1"/>
                </a:solidFill>
                <a:latin typeface="Calibri" pitchFamily="34" charset="0"/>
                <a:ea typeface="新細明體" charset="-120"/>
              </a:rPr>
              <a:t>Adjust to acceptable performance to gain battery life</a:t>
            </a:r>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內容版面配置區 2"/>
          <p:cNvSpPr>
            <a:spLocks noGrp="1"/>
          </p:cNvSpPr>
          <p:nvPr>
            <p:ph idx="1"/>
          </p:nvPr>
        </p:nvSpPr>
        <p:spPr>
          <a:xfrm>
            <a:off x="301625" y="652463"/>
            <a:ext cx="8524875" cy="5524500"/>
          </a:xfrm>
        </p:spPr>
        <p:txBody>
          <a:bodyPr/>
          <a:lstStyle/>
          <a:p>
            <a:r>
              <a:rPr lang="en-US" altLang="zh-TW" sz="4000" dirty="0" smtClean="0">
                <a:ea typeface="新細明體" charset="-120"/>
              </a:rPr>
              <a:t>Demand</a:t>
            </a:r>
          </a:p>
          <a:p>
            <a:r>
              <a:rPr lang="en-US" altLang="zh-TW" sz="4000" dirty="0" smtClean="0">
                <a:ea typeface="新細明體" charset="-120"/>
              </a:rPr>
              <a:t>Transition</a:t>
            </a:r>
          </a:p>
          <a:p>
            <a:r>
              <a:rPr lang="en-US" altLang="zh-TW" sz="4000" dirty="0" smtClean="0">
                <a:ea typeface="新細明體" charset="-120"/>
              </a:rPr>
              <a:t>N16 Features</a:t>
            </a:r>
          </a:p>
          <a:p>
            <a:r>
              <a:rPr lang="en-US" altLang="zh-TW" sz="4000" dirty="0" smtClean="0">
                <a:ea typeface="新細明體" charset="-120"/>
              </a:rPr>
              <a:t>GFE(</a:t>
            </a:r>
            <a:r>
              <a:rPr lang="en-US" altLang="zh-TW" sz="4000" dirty="0" err="1" smtClean="0">
                <a:ea typeface="新細明體" charset="-120"/>
              </a:rPr>
              <a:t>GeForce</a:t>
            </a:r>
            <a:r>
              <a:rPr lang="en-US" altLang="zh-TW" sz="4000" dirty="0" smtClean="0">
                <a:ea typeface="新細明體" charset="-120"/>
              </a:rPr>
              <a:t> Experience)</a:t>
            </a:r>
          </a:p>
          <a:p>
            <a:endParaRPr lang="en-US" altLang="zh-TW" sz="4000" dirty="0" smtClean="0">
              <a:ea typeface="新細明體" charset="-120"/>
            </a:endParaRPr>
          </a:p>
          <a:p>
            <a:endParaRPr lang="en-US" altLang="zh-TW" sz="4000" dirty="0" smtClean="0">
              <a:ea typeface="新細明體" charset="-120"/>
            </a:endParaRPr>
          </a:p>
        </p:txBody>
      </p:sp>
      <p:sp>
        <p:nvSpPr>
          <p:cNvPr id="6" name="文字方塊 27"/>
          <p:cNvSpPr txBox="1">
            <a:spLocks noChangeArrowheads="1"/>
          </p:cNvSpPr>
          <p:nvPr/>
        </p:nvSpPr>
        <p:spPr bwMode="auto">
          <a:xfrm>
            <a:off x="28575" y="-120650"/>
            <a:ext cx="7477125" cy="769938"/>
          </a:xfrm>
          <a:prstGeom prst="rect">
            <a:avLst/>
          </a:prstGeom>
          <a:noFill/>
          <a:ln w="9525">
            <a:noFill/>
            <a:miter lim="800000"/>
            <a:headEnd/>
            <a:tailEnd/>
          </a:ln>
        </p:spPr>
        <p:txBody>
          <a:bodyPr>
            <a:spAutoFit/>
          </a:bodyPr>
          <a:lstStyle/>
          <a:p>
            <a:pPr>
              <a:defRPr/>
            </a:pPr>
            <a:r>
              <a:rPr lang="en-US" altLang="zh-TW" sz="4400" b="1" dirty="0">
                <a:solidFill>
                  <a:schemeClr val="bg1"/>
                </a:solidFill>
                <a:effectLst>
                  <a:outerShdw blurRad="38100" dist="38100" dir="2700000" algn="tl">
                    <a:srgbClr val="000000">
                      <a:alpha val="43137"/>
                    </a:srgbClr>
                  </a:outerShdw>
                </a:effectLst>
                <a:latin typeface="Calibri" pitchFamily="34" charset="0"/>
                <a:ea typeface="新細明體" pitchFamily="18" charset="-120"/>
              </a:rPr>
              <a:t>Agenda</a:t>
            </a:r>
            <a:endParaRPr lang="zh-TW" altLang="en-US" sz="4400" b="1" dirty="0">
              <a:solidFill>
                <a:schemeClr val="bg1"/>
              </a:solidFill>
              <a:effectLst>
                <a:outerShdw blurRad="38100" dist="38100" dir="2700000" algn="tl">
                  <a:srgbClr val="000000">
                    <a:alpha val="43137"/>
                  </a:srgbClr>
                </a:outerShdw>
              </a:effectLst>
              <a:latin typeface="Calibri" pitchFamily="34" charset="0"/>
              <a:ea typeface="新細明體" pitchFamily="18" charset="-12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Effect transition="in" filter="fade">
                                      <p:cBhvr>
                                        <p:cTn id="7" dur="1000"/>
                                        <p:tgtEl>
                                          <p:spTgt spid="5122">
                                            <p:txEl>
                                              <p:pRg st="0" end="0"/>
                                            </p:txEl>
                                          </p:spTgt>
                                        </p:tgtEl>
                                      </p:cBhvr>
                                    </p:animEffect>
                                    <p:anim calcmode="lin" valueType="num">
                                      <p:cBhvr>
                                        <p:cTn id="8" dur="1000" fill="hold"/>
                                        <p:tgtEl>
                                          <p:spTgt spid="5122">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5122">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2">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122">
                                            <p:txEl>
                                              <p:pRg st="1" end="1"/>
                                            </p:txEl>
                                          </p:spTgt>
                                        </p:tgtEl>
                                        <p:attrNameLst>
                                          <p:attrName>style.visibility</p:attrName>
                                        </p:attrNameLst>
                                      </p:cBhvr>
                                      <p:to>
                                        <p:strVal val="visible"/>
                                      </p:to>
                                    </p:set>
                                    <p:animEffect transition="in" filter="fade">
                                      <p:cBhvr>
                                        <p:cTn id="15" dur="1000"/>
                                        <p:tgtEl>
                                          <p:spTgt spid="5122">
                                            <p:txEl>
                                              <p:pRg st="1" end="1"/>
                                            </p:txEl>
                                          </p:spTgt>
                                        </p:tgtEl>
                                      </p:cBhvr>
                                    </p:animEffect>
                                    <p:anim calcmode="lin" valueType="num">
                                      <p:cBhvr>
                                        <p:cTn id="16" dur="1000" fill="hold"/>
                                        <p:tgtEl>
                                          <p:spTgt spid="5122">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5122">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122">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5122">
                                            <p:txEl>
                                              <p:pRg st="2" end="2"/>
                                            </p:txEl>
                                          </p:spTgt>
                                        </p:tgtEl>
                                        <p:attrNameLst>
                                          <p:attrName>style.visibility</p:attrName>
                                        </p:attrNameLst>
                                      </p:cBhvr>
                                      <p:to>
                                        <p:strVal val="visible"/>
                                      </p:to>
                                    </p:set>
                                    <p:animEffect transition="in" filter="fade">
                                      <p:cBhvr>
                                        <p:cTn id="23" dur="1000"/>
                                        <p:tgtEl>
                                          <p:spTgt spid="5122">
                                            <p:txEl>
                                              <p:pRg st="2" end="2"/>
                                            </p:txEl>
                                          </p:spTgt>
                                        </p:tgtEl>
                                      </p:cBhvr>
                                    </p:animEffect>
                                    <p:anim calcmode="lin" valueType="num">
                                      <p:cBhvr>
                                        <p:cTn id="24" dur="1000" fill="hold"/>
                                        <p:tgtEl>
                                          <p:spTgt spid="5122">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5122">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122">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5122">
                                            <p:txEl>
                                              <p:pRg st="3" end="3"/>
                                            </p:txEl>
                                          </p:spTgt>
                                        </p:tgtEl>
                                        <p:attrNameLst>
                                          <p:attrName>style.visibility</p:attrName>
                                        </p:attrNameLst>
                                      </p:cBhvr>
                                      <p:to>
                                        <p:strVal val="visible"/>
                                      </p:to>
                                    </p:set>
                                    <p:animEffect transition="in" filter="fade">
                                      <p:cBhvr>
                                        <p:cTn id="31" dur="1000"/>
                                        <p:tgtEl>
                                          <p:spTgt spid="5122">
                                            <p:txEl>
                                              <p:pRg st="3" end="3"/>
                                            </p:txEl>
                                          </p:spTgt>
                                        </p:tgtEl>
                                      </p:cBhvr>
                                    </p:animEffect>
                                    <p:anim calcmode="lin" valueType="num">
                                      <p:cBhvr>
                                        <p:cTn id="32" dur="1000" fill="hold"/>
                                        <p:tgtEl>
                                          <p:spTgt spid="5122">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5122">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5122">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3"/>
          <p:cNvSpPr>
            <a:spLocks noChangeArrowheads="1"/>
          </p:cNvSpPr>
          <p:nvPr/>
        </p:nvSpPr>
        <p:spPr bwMode="auto">
          <a:xfrm>
            <a:off x="0" y="0"/>
            <a:ext cx="9144000" cy="6858000"/>
          </a:xfrm>
          <a:prstGeom prst="rect">
            <a:avLst/>
          </a:prstGeom>
          <a:solidFill>
            <a:schemeClr val="tx1"/>
          </a:solidFill>
          <a:ln w="12700" algn="ctr">
            <a:noFill/>
            <a:round/>
            <a:headEnd/>
            <a:tailEnd/>
          </a:ln>
        </p:spPr>
        <p:txBody>
          <a:bodyPr wrap="none" anchor="ctr"/>
          <a:lstStyle/>
          <a:p>
            <a:endParaRPr lang="zh-TW" altLang="en-US">
              <a:ea typeface="新細明體" charset="-120"/>
            </a:endParaRPr>
          </a:p>
        </p:txBody>
      </p:sp>
      <p:sp>
        <p:nvSpPr>
          <p:cNvPr id="5" name="Rectangle 2"/>
          <p:cNvSpPr txBox="1">
            <a:spLocks noChangeArrowheads="1"/>
          </p:cNvSpPr>
          <p:nvPr/>
        </p:nvSpPr>
        <p:spPr bwMode="auto">
          <a:xfrm>
            <a:off x="1111250" y="168275"/>
            <a:ext cx="3228975" cy="600075"/>
          </a:xfrm>
          <a:prstGeom prst="rect">
            <a:avLst/>
          </a:prstGeom>
          <a:noFill/>
          <a:ln w="9525">
            <a:noFill/>
            <a:miter lim="800000"/>
            <a:headEnd/>
            <a:tailEnd/>
          </a:ln>
        </p:spPr>
        <p:txBody>
          <a:bodyPr lIns="0" rIns="0"/>
          <a:lstStyle/>
          <a:p>
            <a:pPr>
              <a:defRPr/>
            </a:pPr>
            <a:r>
              <a:rPr lang="en-US" altLang="zh-TW" sz="4400" b="1" dirty="0" err="1">
                <a:solidFill>
                  <a:schemeClr val="bg1"/>
                </a:solidFill>
                <a:effectLst>
                  <a:outerShdw blurRad="38100" dist="38100" dir="2700000" algn="tl">
                    <a:srgbClr val="C0C0C0"/>
                  </a:outerShdw>
                </a:effectLst>
                <a:latin typeface="Calibri" pitchFamily="34" charset="0"/>
                <a:ea typeface="新細明體" pitchFamily="18" charset="-120"/>
              </a:rPr>
              <a:t>GameStream</a:t>
            </a:r>
            <a:endParaRPr lang="zh-TW" altLang="en-US" sz="4400" b="1" dirty="0">
              <a:solidFill>
                <a:schemeClr val="bg1"/>
              </a:solidFill>
              <a:effectLst>
                <a:outerShdw blurRad="38100" dist="38100" dir="2700000" algn="tl">
                  <a:srgbClr val="C0C0C0"/>
                </a:outerShdw>
              </a:effectLst>
              <a:latin typeface="Calibri" pitchFamily="34" charset="0"/>
              <a:ea typeface="新細明體" pitchFamily="18" charset="-120"/>
            </a:endParaRPr>
          </a:p>
        </p:txBody>
      </p:sp>
      <p:pic>
        <p:nvPicPr>
          <p:cNvPr id="22532" name="Picture 2"/>
          <p:cNvPicPr>
            <a:picLocks noChangeAspect="1" noChangeArrowheads="1"/>
          </p:cNvPicPr>
          <p:nvPr/>
        </p:nvPicPr>
        <p:blipFill>
          <a:blip r:embed="rId3" cstate="print"/>
          <a:srcRect/>
          <a:stretch>
            <a:fillRect/>
          </a:stretch>
        </p:blipFill>
        <p:spPr bwMode="auto">
          <a:xfrm>
            <a:off x="0" y="55563"/>
            <a:ext cx="1079500" cy="827087"/>
          </a:xfrm>
          <a:prstGeom prst="rect">
            <a:avLst/>
          </a:prstGeom>
          <a:noFill/>
          <a:ln w="12700">
            <a:noFill/>
            <a:miter lim="800000"/>
            <a:headEnd/>
            <a:tailEnd/>
          </a:ln>
        </p:spPr>
      </p:pic>
      <p:pic>
        <p:nvPicPr>
          <p:cNvPr id="22533" name="Picture 3"/>
          <p:cNvPicPr>
            <a:picLocks noChangeAspect="1" noChangeArrowheads="1"/>
          </p:cNvPicPr>
          <p:nvPr/>
        </p:nvPicPr>
        <p:blipFill>
          <a:blip r:embed="rId4" cstate="print"/>
          <a:srcRect/>
          <a:stretch>
            <a:fillRect/>
          </a:stretch>
        </p:blipFill>
        <p:spPr bwMode="auto">
          <a:xfrm>
            <a:off x="4144963" y="1057275"/>
            <a:ext cx="4999037" cy="4672013"/>
          </a:xfrm>
          <a:prstGeom prst="rect">
            <a:avLst/>
          </a:prstGeom>
          <a:noFill/>
          <a:ln w="12700">
            <a:noFill/>
            <a:miter lim="800000"/>
            <a:headEnd/>
            <a:tailEnd/>
          </a:ln>
        </p:spPr>
      </p:pic>
      <p:sp>
        <p:nvSpPr>
          <p:cNvPr id="7" name="文字方塊 6"/>
          <p:cNvSpPr txBox="1"/>
          <p:nvPr/>
        </p:nvSpPr>
        <p:spPr>
          <a:xfrm>
            <a:off x="66675" y="1497013"/>
            <a:ext cx="4032250" cy="3816350"/>
          </a:xfrm>
          <a:prstGeom prst="rect">
            <a:avLst/>
          </a:prstGeom>
          <a:noFill/>
        </p:spPr>
        <p:txBody>
          <a:bodyPr>
            <a:spAutoFit/>
          </a:bodyPr>
          <a:lstStyle/>
          <a:p>
            <a:pPr algn="ctr">
              <a:lnSpc>
                <a:spcPts val="3600"/>
              </a:lnSpc>
              <a:defRPr/>
            </a:pPr>
            <a:r>
              <a:rPr lang="en-US" altLang="zh-TW" sz="3600" b="1">
                <a:solidFill>
                  <a:srgbClr val="92D050"/>
                </a:solidFill>
                <a:effectLst>
                  <a:outerShdw blurRad="38100" dist="38100" dir="2700000" algn="tl">
                    <a:srgbClr val="C0C0C0"/>
                  </a:outerShdw>
                </a:effectLst>
                <a:latin typeface="Calibri" pitchFamily="34" charset="0"/>
                <a:ea typeface="新細明體" pitchFamily="18" charset="-120"/>
              </a:rPr>
              <a:t>Stream PC game to the SHIELD portable</a:t>
            </a:r>
          </a:p>
          <a:p>
            <a:pPr>
              <a:defRPr/>
            </a:pPr>
            <a:endParaRPr lang="en-US" altLang="zh-TW" sz="1400">
              <a:solidFill>
                <a:schemeClr val="bg1"/>
              </a:solidFill>
              <a:latin typeface="Calibri" pitchFamily="34" charset="0"/>
              <a:ea typeface="新細明體" pitchFamily="18" charset="-120"/>
            </a:endParaRPr>
          </a:p>
          <a:p>
            <a:pPr>
              <a:defRPr/>
            </a:pPr>
            <a:r>
              <a:rPr lang="en-US" altLang="zh-TW" sz="2400">
                <a:solidFill>
                  <a:schemeClr val="bg1"/>
                </a:solidFill>
                <a:latin typeface="Calibri" pitchFamily="34" charset="0"/>
                <a:ea typeface="新細明體" pitchFamily="18" charset="-120"/>
              </a:rPr>
              <a:t>With the help of GeForce Experience, the NVIDIA SHIELD gaming portable gives you the power to wirelessly access your GeForce GTX-powered computer from the comfort of your couch. </a:t>
            </a:r>
            <a:endParaRPr lang="zh-TW" altLang="en-US" sz="2400">
              <a:solidFill>
                <a:schemeClr val="bg1"/>
              </a:solidFill>
              <a:latin typeface="Calibri" pitchFamily="34" charset="0"/>
              <a:ea typeface="新細明體" pitchFamily="18" charset="-120"/>
            </a:endParaRPr>
          </a:p>
        </p:txBody>
      </p:sp>
      <p:sp>
        <p:nvSpPr>
          <p:cNvPr id="9" name="圓角矩形 8"/>
          <p:cNvSpPr/>
          <p:nvPr/>
        </p:nvSpPr>
        <p:spPr bwMode="auto">
          <a:xfrm rot="20524862">
            <a:off x="2312988" y="5387975"/>
            <a:ext cx="3657600" cy="781050"/>
          </a:xfrm>
          <a:prstGeom prst="roundRect">
            <a:avLst/>
          </a:prstGeom>
          <a:noFill/>
          <a:ln w="38100" cap="flat" cmpd="sng" algn="ctr">
            <a:solidFill>
              <a:srgbClr val="FF0000"/>
            </a:solidFill>
            <a:prstDash val="solid"/>
            <a:round/>
            <a:headEnd type="none" w="med" len="med"/>
            <a:tailEnd type="none" w="med" len="med"/>
          </a:ln>
          <a:effectLst/>
        </p:spPr>
        <p:txBody>
          <a:bodyPr wrap="none" anchor="ctr"/>
          <a:lstStyle/>
          <a:p>
            <a:pPr algn="ctr">
              <a:defRPr/>
            </a:pPr>
            <a:r>
              <a:rPr lang="en-US" altLang="zh-TW" sz="4800" b="1">
                <a:solidFill>
                  <a:srgbClr val="FF0000"/>
                </a:solidFill>
                <a:effectLst>
                  <a:outerShdw blurRad="38100" dist="38100" dir="2700000" algn="tl">
                    <a:srgbClr val="C0C0C0"/>
                  </a:outerShdw>
                </a:effectLst>
                <a:latin typeface="Calibri" pitchFamily="34" charset="0"/>
                <a:ea typeface="新細明體" pitchFamily="18" charset="-120"/>
              </a:rPr>
              <a:t>For GTX Only</a:t>
            </a:r>
            <a:endParaRPr lang="zh-TW" altLang="en-US" sz="4800" b="1">
              <a:solidFill>
                <a:srgbClr val="FF0000"/>
              </a:solidFill>
              <a:effectLst>
                <a:outerShdw blurRad="38100" dist="38100" dir="2700000" algn="tl">
                  <a:srgbClr val="C0C0C0"/>
                </a:outerShdw>
              </a:effectLst>
              <a:latin typeface="Calibri" pitchFamily="34" charset="0"/>
              <a:ea typeface="新細明體" pitchFamily="18" charset="-120"/>
            </a:endParaRPr>
          </a:p>
        </p:txBody>
      </p:sp>
    </p:spTree>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Rectangle 8" hidden="1"/>
          <p:cNvGraphicFramePr>
            <a:graphicFrameLocks/>
          </p:cNvGraphicFramePr>
          <p:nvPr/>
        </p:nvGraphicFramePr>
        <p:xfrm>
          <a:off x="0" y="0"/>
          <a:ext cx="158750" cy="158750"/>
        </p:xfrm>
        <a:graphic>
          <a:graphicData uri="http://schemas.openxmlformats.org/presentationml/2006/ole">
            <p:oleObj spid="_x0000_s2050" r:id="rId6" imgW="0" imgH="0" progId="">
              <p:embed/>
            </p:oleObj>
          </a:graphicData>
        </a:graphic>
      </p:graphicFrame>
      <p:pic>
        <p:nvPicPr>
          <p:cNvPr id="2051" name="Picture 7" descr="blue"/>
          <p:cNvPicPr>
            <a:picLocks noChangeAspect="1" noChangeArrowheads="1"/>
          </p:cNvPicPr>
          <p:nvPr>
            <p:custDataLst>
              <p:tags r:id="rId2"/>
            </p:custDataLst>
          </p:nvPr>
        </p:nvPicPr>
        <p:blipFill>
          <a:blip r:embed="rId7" cstate="print"/>
          <a:srcRect/>
          <a:stretch>
            <a:fillRect/>
          </a:stretch>
        </p:blipFill>
        <p:spPr bwMode="auto">
          <a:xfrm>
            <a:off x="0" y="0"/>
            <a:ext cx="9144000" cy="6151563"/>
          </a:xfrm>
          <a:prstGeom prst="rect">
            <a:avLst/>
          </a:prstGeom>
          <a:noFill/>
          <a:ln w="9525">
            <a:noFill/>
            <a:miter lim="800000"/>
            <a:headEnd/>
            <a:tailEnd/>
          </a:ln>
        </p:spPr>
      </p:pic>
      <p:sp>
        <p:nvSpPr>
          <p:cNvPr id="1048580" name="Rectangle 4"/>
          <p:cNvSpPr>
            <a:spLocks noChangeArrowheads="1"/>
          </p:cNvSpPr>
          <p:nvPr>
            <p:custDataLst>
              <p:tags r:id="rId3"/>
            </p:custDataLst>
          </p:nvPr>
        </p:nvSpPr>
        <p:spPr bwMode="auto">
          <a:xfrm>
            <a:off x="111125" y="2565400"/>
            <a:ext cx="8677275" cy="1098550"/>
          </a:xfrm>
          <a:prstGeom prst="rect">
            <a:avLst/>
          </a:prstGeom>
          <a:noFill/>
          <a:ln w="9525">
            <a:noFill/>
            <a:miter lim="800000"/>
            <a:headEnd/>
            <a:tailEnd/>
          </a:ln>
          <a:effectLst/>
        </p:spPr>
        <p:txBody>
          <a:bodyPr lIns="90000" tIns="46800" rIns="90000" bIns="46800">
            <a:spAutoFit/>
          </a:bodyPr>
          <a:lstStyle/>
          <a:p>
            <a:pPr algn="ctr">
              <a:lnSpc>
                <a:spcPct val="110000"/>
              </a:lnSpc>
              <a:defRPr/>
            </a:pPr>
            <a:r>
              <a:rPr lang="de-DE" altLang="zh-TW" sz="6000" b="1" i="1" dirty="0">
                <a:solidFill>
                  <a:schemeClr val="bg1"/>
                </a:solidFill>
                <a:effectLst>
                  <a:outerShdw blurRad="38100" dist="38100" dir="2700000" algn="tl">
                    <a:srgbClr val="C0C0C0"/>
                  </a:outerShdw>
                </a:effectLst>
                <a:latin typeface="Calibri" pitchFamily="34" charset="0"/>
                <a:ea typeface="AR MinchoL JIS" pitchFamily="49" charset="-128"/>
                <a:cs typeface="Calibri" pitchFamily="34" charset="0"/>
              </a:rPr>
              <a:t>Thank You</a:t>
            </a:r>
          </a:p>
        </p:txBody>
      </p:sp>
      <p:sp>
        <p:nvSpPr>
          <p:cNvPr id="2053" name="Rectangle 8"/>
          <p:cNvSpPr>
            <a:spLocks noChangeArrowheads="1"/>
          </p:cNvSpPr>
          <p:nvPr/>
        </p:nvSpPr>
        <p:spPr bwMode="auto">
          <a:xfrm>
            <a:off x="7499350" y="0"/>
            <a:ext cx="1784350" cy="519113"/>
          </a:xfrm>
          <a:prstGeom prst="rect">
            <a:avLst/>
          </a:prstGeom>
          <a:noFill/>
          <a:ln w="9525">
            <a:noFill/>
            <a:miter lim="800000"/>
            <a:headEnd/>
            <a:tailEnd/>
          </a:ln>
        </p:spPr>
        <p:txBody>
          <a:bodyPr wrap="none" anchor="ctr">
            <a:spAutoFit/>
          </a:bodyPr>
          <a:lstStyle/>
          <a:p>
            <a:r>
              <a:rPr kumimoji="1" lang="en-US" altLang="zh-TW" sz="2800" dirty="0">
                <a:solidFill>
                  <a:srgbClr val="3366FF"/>
                </a:solidFill>
                <a:latin typeface="Arial Black" pitchFamily="34" charset="0"/>
                <a:ea typeface="新細明體" charset="-120"/>
              </a:rPr>
              <a:t>CLEVO</a:t>
            </a:r>
            <a:r>
              <a:rPr kumimoji="1" lang="en-US" altLang="zh-TW" sz="2800" baseline="30000" dirty="0">
                <a:solidFill>
                  <a:srgbClr val="3366FF"/>
                </a:solidFill>
                <a:latin typeface="Arial Black" pitchFamily="34" charset="0"/>
                <a:ea typeface="新細明體" charset="-120"/>
              </a:rPr>
              <a:t>®</a:t>
            </a:r>
            <a:r>
              <a:rPr kumimoji="1" lang="de-DE" altLang="zh-TW">
                <a:ea typeface="新細明體" charset="-120"/>
              </a:rPr>
              <a:t> </a:t>
            </a:r>
          </a:p>
        </p:txBody>
      </p:sp>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標題 3"/>
          <p:cNvSpPr>
            <a:spLocks noGrp="1"/>
          </p:cNvSpPr>
          <p:nvPr>
            <p:ph type="ctrTitle" sz="quarter"/>
          </p:nvPr>
        </p:nvSpPr>
        <p:spPr/>
        <p:txBody>
          <a:bodyPr anchor="ctr"/>
          <a:lstStyle/>
          <a:p>
            <a:pPr algn="ctr"/>
            <a:r>
              <a:rPr lang="en-US" altLang="zh-TW" sz="5400" dirty="0" smtClean="0">
                <a:ea typeface="新細明體" charset="-120"/>
              </a:rPr>
              <a:t>Product Demand</a:t>
            </a:r>
            <a:endParaRPr lang="zh-TW" altLang="en-US" sz="5400" dirty="0" smtClean="0">
              <a:ea typeface="新細明體" charset="-120"/>
            </a:endParaRPr>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圖: 程序 16"/>
          <p:cNvSpPr/>
          <p:nvPr/>
        </p:nvSpPr>
        <p:spPr bwMode="auto">
          <a:xfrm>
            <a:off x="2604655" y="581891"/>
            <a:ext cx="3920835" cy="5760000"/>
          </a:xfrm>
          <a:prstGeom prst="flowChartProcess">
            <a:avLst/>
          </a:prstGeom>
          <a:solidFill>
            <a:schemeClr val="accent6">
              <a:lumMod val="40000"/>
              <a:lumOff val="60000"/>
            </a:schemeClr>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dirty="0" smtClean="0">
              <a:ln>
                <a:noFill/>
              </a:ln>
              <a:solidFill>
                <a:schemeClr val="tx1"/>
              </a:solidFill>
              <a:effectLst/>
              <a:latin typeface="Arial" charset="0"/>
            </a:endParaRPr>
          </a:p>
        </p:txBody>
      </p:sp>
      <p:sp>
        <p:nvSpPr>
          <p:cNvPr id="14" name="流程圖: 程序 13"/>
          <p:cNvSpPr/>
          <p:nvPr/>
        </p:nvSpPr>
        <p:spPr bwMode="auto">
          <a:xfrm>
            <a:off x="6539345" y="581892"/>
            <a:ext cx="2604655" cy="5760000"/>
          </a:xfrm>
          <a:prstGeom prst="flowChartProcess">
            <a:avLst/>
          </a:prstGeom>
          <a:gradFill flip="none" rotWithShape="1">
            <a:gsLst>
              <a:gs pos="0">
                <a:schemeClr val="accent2">
                  <a:lumMod val="40000"/>
                  <a:lumOff val="60000"/>
                  <a:tint val="66000"/>
                  <a:satMod val="160000"/>
                </a:schemeClr>
              </a:gs>
              <a:gs pos="50000">
                <a:schemeClr val="accent2">
                  <a:lumMod val="40000"/>
                  <a:lumOff val="60000"/>
                  <a:tint val="44500"/>
                  <a:satMod val="160000"/>
                </a:schemeClr>
              </a:gs>
              <a:gs pos="100000">
                <a:schemeClr val="accent2">
                  <a:lumMod val="40000"/>
                  <a:lumOff val="60000"/>
                  <a:tint val="23500"/>
                  <a:satMod val="160000"/>
                </a:schemeClr>
              </a:gs>
            </a:gsLst>
            <a:lin ang="13500000" scaled="1"/>
            <a:tileRect/>
          </a:gra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dirty="0" smtClean="0">
              <a:ln>
                <a:noFill/>
              </a:ln>
              <a:solidFill>
                <a:schemeClr val="tx1"/>
              </a:solidFill>
              <a:effectLst/>
              <a:latin typeface="Arial" charset="0"/>
            </a:endParaRPr>
          </a:p>
        </p:txBody>
      </p:sp>
      <p:sp>
        <p:nvSpPr>
          <p:cNvPr id="15" name="文字方塊 14"/>
          <p:cNvSpPr txBox="1"/>
          <p:nvPr/>
        </p:nvSpPr>
        <p:spPr>
          <a:xfrm>
            <a:off x="6733309" y="346351"/>
            <a:ext cx="2331087" cy="1015663"/>
          </a:xfrm>
          <a:prstGeom prst="rect">
            <a:avLst/>
          </a:prstGeom>
          <a:noFill/>
        </p:spPr>
        <p:txBody>
          <a:bodyPr wrap="none" rtlCol="0">
            <a:spAutoFit/>
          </a:bodyPr>
          <a:lstStyle/>
          <a:p>
            <a:r>
              <a:rPr lang="en-US" altLang="zh-TW" sz="60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Calibri" pitchFamily="34" charset="0"/>
              </a:rPr>
              <a:t>Q3 ‘15</a:t>
            </a:r>
            <a:endParaRPr lang="zh-TW" altLang="en-US" sz="60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Calibri" pitchFamily="34" charset="0"/>
            </a:endParaRPr>
          </a:p>
        </p:txBody>
      </p:sp>
      <p:sp>
        <p:nvSpPr>
          <p:cNvPr id="11" name="流程圖: 程序 10"/>
          <p:cNvSpPr/>
          <p:nvPr/>
        </p:nvSpPr>
        <p:spPr bwMode="auto">
          <a:xfrm>
            <a:off x="1" y="581891"/>
            <a:ext cx="2618508" cy="5760000"/>
          </a:xfrm>
          <a:prstGeom prst="flowChartProcess">
            <a:avLst/>
          </a:prstGeom>
          <a:gradFill flip="none" rotWithShape="1">
            <a:gsLst>
              <a:gs pos="0">
                <a:schemeClr val="accent2">
                  <a:lumMod val="40000"/>
                  <a:lumOff val="60000"/>
                  <a:tint val="66000"/>
                  <a:satMod val="160000"/>
                </a:schemeClr>
              </a:gs>
              <a:gs pos="50000">
                <a:schemeClr val="accent2">
                  <a:lumMod val="40000"/>
                  <a:lumOff val="60000"/>
                  <a:tint val="44500"/>
                  <a:satMod val="160000"/>
                </a:schemeClr>
              </a:gs>
              <a:gs pos="100000">
                <a:schemeClr val="accent2">
                  <a:lumMod val="40000"/>
                  <a:lumOff val="60000"/>
                  <a:tint val="23500"/>
                  <a:satMod val="160000"/>
                </a:schemeClr>
              </a:gs>
            </a:gsLst>
            <a:lin ang="13500000" scaled="1"/>
            <a:tileRect/>
          </a:gra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dirty="0" smtClean="0">
              <a:ln>
                <a:noFill/>
              </a:ln>
              <a:solidFill>
                <a:schemeClr val="tx1"/>
              </a:solidFill>
              <a:effectLst/>
              <a:latin typeface="Arial" charset="0"/>
            </a:endParaRPr>
          </a:p>
        </p:txBody>
      </p:sp>
      <p:sp>
        <p:nvSpPr>
          <p:cNvPr id="4" name="Rectangle 2"/>
          <p:cNvSpPr txBox="1">
            <a:spLocks noChangeArrowheads="1"/>
          </p:cNvSpPr>
          <p:nvPr/>
        </p:nvSpPr>
        <p:spPr bwMode="auto">
          <a:xfrm>
            <a:off x="33190" y="-90488"/>
            <a:ext cx="8515350" cy="600076"/>
          </a:xfrm>
          <a:prstGeom prst="rect">
            <a:avLst/>
          </a:prstGeom>
          <a:noFill/>
          <a:ln w="9525">
            <a:noFill/>
            <a:miter lim="800000"/>
            <a:headEnd/>
            <a:tailEnd/>
          </a:ln>
        </p:spPr>
        <p:txBody>
          <a:bodyPr lIns="0" rIns="0"/>
          <a:lstStyle/>
          <a:p>
            <a:pPr eaLnBrk="1" hangingPunct="1">
              <a:lnSpc>
                <a:spcPct val="95000"/>
              </a:lnSpc>
              <a:defRPr/>
            </a:pPr>
            <a:r>
              <a:rPr lang="en-US" altLang="zh-TW" sz="4400" b="1" kern="0" dirty="0" smtClean="0">
                <a:solidFill>
                  <a:schemeClr val="bg1">
                    <a:lumMod val="95000"/>
                  </a:schemeClr>
                </a:solidFill>
                <a:effectLst>
                  <a:outerShdw blurRad="38100" dist="38100" dir="2700000" algn="tl">
                    <a:srgbClr val="000000">
                      <a:alpha val="43137"/>
                    </a:srgbClr>
                  </a:outerShdw>
                </a:effectLst>
                <a:latin typeface="Calibri" pitchFamily="34" charset="0"/>
                <a:ea typeface="標楷體" pitchFamily="65" charset="-120"/>
              </a:rPr>
              <a:t>Demand</a:t>
            </a:r>
            <a:endParaRPr lang="zh-TW" altLang="en-US" sz="4400" b="1" kern="0" dirty="0">
              <a:solidFill>
                <a:schemeClr val="bg1">
                  <a:lumMod val="95000"/>
                </a:schemeClr>
              </a:solidFill>
              <a:effectLst>
                <a:outerShdw blurRad="38100" dist="38100" dir="2700000" algn="tl">
                  <a:srgbClr val="000000">
                    <a:alpha val="43137"/>
                  </a:srgbClr>
                </a:outerShdw>
              </a:effectLst>
              <a:latin typeface="+mj-lt"/>
              <a:ea typeface="新細明體" pitchFamily="18" charset="-120"/>
              <a:cs typeface="+mj-cs"/>
            </a:endParaRPr>
          </a:p>
        </p:txBody>
      </p:sp>
      <p:sp>
        <p:nvSpPr>
          <p:cNvPr id="13" name="文字方塊 12"/>
          <p:cNvSpPr txBox="1"/>
          <p:nvPr/>
        </p:nvSpPr>
        <p:spPr>
          <a:xfrm>
            <a:off x="207818" y="346351"/>
            <a:ext cx="2331087" cy="1015663"/>
          </a:xfrm>
          <a:prstGeom prst="rect">
            <a:avLst/>
          </a:prstGeom>
          <a:noFill/>
        </p:spPr>
        <p:txBody>
          <a:bodyPr wrap="none" rtlCol="0">
            <a:spAutoFit/>
          </a:bodyPr>
          <a:lstStyle/>
          <a:p>
            <a:r>
              <a:rPr lang="en-US" altLang="zh-TW" sz="60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Calibri" pitchFamily="34" charset="0"/>
              </a:rPr>
              <a:t>Q4 ‘14</a:t>
            </a:r>
            <a:endParaRPr lang="zh-TW" altLang="en-US" sz="60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Calibri" pitchFamily="34" charset="0"/>
            </a:endParaRPr>
          </a:p>
        </p:txBody>
      </p:sp>
      <p:sp>
        <p:nvSpPr>
          <p:cNvPr id="18" name="文字方塊 17"/>
          <p:cNvSpPr txBox="1"/>
          <p:nvPr/>
        </p:nvSpPr>
        <p:spPr>
          <a:xfrm>
            <a:off x="3283527" y="346351"/>
            <a:ext cx="2289409" cy="1015663"/>
          </a:xfrm>
          <a:prstGeom prst="rect">
            <a:avLst/>
          </a:prstGeom>
          <a:noFill/>
        </p:spPr>
        <p:txBody>
          <a:bodyPr wrap="none" rtlCol="0">
            <a:spAutoFit/>
          </a:bodyPr>
          <a:lstStyle/>
          <a:p>
            <a:r>
              <a:rPr lang="en-US" altLang="zh-TW" sz="60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alibri" pitchFamily="34" charset="0"/>
              </a:rPr>
              <a:t>1H ‘15</a:t>
            </a:r>
            <a:endParaRPr lang="zh-TW" altLang="en-US" sz="6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alibri" pitchFamily="34" charset="0"/>
            </a:endParaRPr>
          </a:p>
        </p:txBody>
      </p:sp>
      <p:sp>
        <p:nvSpPr>
          <p:cNvPr id="19" name="矩形 18"/>
          <p:cNvSpPr/>
          <p:nvPr/>
        </p:nvSpPr>
        <p:spPr>
          <a:xfrm>
            <a:off x="69273" y="1157103"/>
            <a:ext cx="2078182" cy="1815882"/>
          </a:xfrm>
          <a:prstGeom prst="rect">
            <a:avLst/>
          </a:prstGeom>
          <a:solidFill>
            <a:schemeClr val="accent1">
              <a:lumMod val="40000"/>
              <a:lumOff val="60000"/>
            </a:schemeClr>
          </a:solid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en-US" altLang="zh-TW"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itchFamily="34" charset="0"/>
                <a:ea typeface="新細明體" pitchFamily="18" charset="-120"/>
              </a:rPr>
              <a:t>GTX 980m/970m </a:t>
            </a:r>
            <a:r>
              <a:rPr lang="en-US" altLang="zh-TW"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itchFamily="34" charset="0"/>
                <a:ea typeface="新細明體" pitchFamily="18" charset="-120"/>
              </a:rPr>
              <a:t>Launch</a:t>
            </a:r>
            <a:r>
              <a:rPr lang="en-US" altLang="zh-TW" sz="2800" b="1" cap="all" dirty="0" smtClean="0">
                <a:ln w="0"/>
                <a:solidFill>
                  <a:srgbClr val="FF0000"/>
                </a:solidFill>
                <a:effectLst>
                  <a:reflection blurRad="12700" stA="50000" endPos="50000" dist="5000" dir="5400000" sy="-100000" rotWithShape="0"/>
                </a:effectLst>
                <a:latin typeface="Calibri" pitchFamily="34" charset="0"/>
                <a:ea typeface="新細明體" pitchFamily="18" charset="-120"/>
              </a:rPr>
              <a:t>(10/07)</a:t>
            </a:r>
            <a:endParaRPr lang="zh-TW" altLang="en-US" sz="2800" b="1" cap="all" dirty="0">
              <a:ln w="0"/>
              <a:solidFill>
                <a:srgbClr val="FF0000"/>
              </a:solidFill>
              <a:effectLst>
                <a:reflection blurRad="12700" stA="50000" endPos="50000" dist="5000" dir="5400000" sy="-100000" rotWithShape="0"/>
              </a:effectLst>
              <a:latin typeface="Calibri" pitchFamily="34" charset="0"/>
              <a:ea typeface="新細明體" pitchFamily="18" charset="-120"/>
            </a:endParaRPr>
          </a:p>
        </p:txBody>
      </p:sp>
      <p:sp>
        <p:nvSpPr>
          <p:cNvPr id="20" name="矩形 19"/>
          <p:cNvSpPr/>
          <p:nvPr/>
        </p:nvSpPr>
        <p:spPr>
          <a:xfrm>
            <a:off x="6618155" y="3872613"/>
            <a:ext cx="2258275" cy="1384995"/>
          </a:xfrm>
          <a:prstGeom prst="rect">
            <a:avLst/>
          </a:prstGeom>
          <a:solidFill>
            <a:schemeClr val="accent6">
              <a:lumMod val="40000"/>
              <a:lumOff val="60000"/>
            </a:schemeClr>
          </a:solid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en-US" altLang="zh-TW"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itchFamily="34" charset="0"/>
                <a:ea typeface="新細明體" pitchFamily="18" charset="-120"/>
              </a:rPr>
              <a:t>Intel</a:t>
            </a:r>
          </a:p>
          <a:p>
            <a:pPr algn="ctr">
              <a:defRPr/>
            </a:pPr>
            <a:r>
              <a:rPr lang="en-US" altLang="zh-TW"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itchFamily="34" charset="0"/>
                <a:ea typeface="新細明體" pitchFamily="18" charset="-120"/>
              </a:rPr>
              <a:t>Broadwell</a:t>
            </a:r>
          </a:p>
          <a:p>
            <a:pPr algn="ctr">
              <a:defRPr/>
            </a:pPr>
            <a:r>
              <a:rPr lang="en-US" altLang="zh-TW"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itchFamily="34" charset="0"/>
                <a:ea typeface="新細明體" pitchFamily="18" charset="-120"/>
              </a:rPr>
              <a:t>MP</a:t>
            </a:r>
            <a:endParaRPr lang="zh-TW" altLang="en-US" sz="2800" b="1" cap="all" dirty="0">
              <a:ln w="0"/>
              <a:solidFill>
                <a:srgbClr val="FF0000"/>
              </a:solidFill>
              <a:effectLst>
                <a:reflection blurRad="12700" stA="50000" endPos="50000" dist="5000" dir="5400000" sy="-100000" rotWithShape="0"/>
              </a:effectLst>
              <a:latin typeface="Calibri" pitchFamily="34" charset="0"/>
              <a:ea typeface="新細明體" pitchFamily="18" charset="-120"/>
            </a:endParaRPr>
          </a:p>
        </p:txBody>
      </p:sp>
      <p:cxnSp>
        <p:nvCxnSpPr>
          <p:cNvPr id="23" name="直線接點 22"/>
          <p:cNvCxnSpPr>
            <a:stCxn id="11" idx="1"/>
            <a:endCxn id="14" idx="3"/>
          </p:cNvCxnSpPr>
          <p:nvPr/>
        </p:nvCxnSpPr>
        <p:spPr bwMode="auto">
          <a:xfrm>
            <a:off x="1" y="3461891"/>
            <a:ext cx="9143999" cy="1"/>
          </a:xfrm>
          <a:prstGeom prst="line">
            <a:avLst/>
          </a:prstGeom>
          <a:solidFill>
            <a:schemeClr val="accent1"/>
          </a:solidFill>
          <a:ln w="38100" cap="flat" cmpd="sng" algn="ctr">
            <a:solidFill>
              <a:srgbClr val="FF0000"/>
            </a:solidFill>
            <a:prstDash val="dash"/>
            <a:round/>
            <a:headEnd type="none" w="med" len="med"/>
            <a:tailEnd type="none" w="med" len="med"/>
          </a:ln>
          <a:effectLst/>
        </p:spPr>
      </p:cxnSp>
      <p:sp>
        <p:nvSpPr>
          <p:cNvPr id="6" name="左-右雙向箭號 5"/>
          <p:cNvSpPr/>
          <p:nvPr/>
        </p:nvSpPr>
        <p:spPr bwMode="auto">
          <a:xfrm>
            <a:off x="0" y="4289270"/>
            <a:ext cx="6500813" cy="748146"/>
          </a:xfrm>
          <a:prstGeom prst="leftRightArrow">
            <a:avLst>
              <a:gd name="adj1" fmla="val 100000"/>
              <a:gd name="adj2" fmla="val 48438"/>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path path="circle">
              <a:fillToRect l="50000" t="50000" r="50000" b="50000"/>
            </a:path>
            <a:tileRect/>
          </a:gra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TW" sz="4800" b="1" i="0" u="none" strike="noStrike" spc="50" normalizeH="0" baseline="0" dirty="0" smtClean="0">
                <a:ln w="13500">
                  <a:solidFill>
                    <a:schemeClr val="accent1">
                      <a:shade val="2500"/>
                      <a:alpha val="6500"/>
                    </a:schemeClr>
                  </a:solidFill>
                  <a:prstDash val="solid"/>
                </a:ln>
                <a:solidFill>
                  <a:schemeClr val="accent1">
                    <a:tint val="3000"/>
                    <a:alpha val="95000"/>
                  </a:schemeClr>
                </a:solidFill>
                <a:effectLst>
                  <a:innerShdw blurRad="63500" dist="50800" dir="16200000">
                    <a:prstClr val="black">
                      <a:alpha val="50000"/>
                    </a:prstClr>
                  </a:innerShdw>
                  <a:reflection blurRad="6350" stA="55000" endA="300" endPos="45500" dir="5400000" sy="-100000" algn="bl" rotWithShape="0"/>
                </a:effectLst>
                <a:latin typeface="Calibri" pitchFamily="34" charset="0"/>
              </a:rPr>
              <a:t>Intel Haswell</a:t>
            </a:r>
            <a:r>
              <a:rPr kumimoji="0" lang="en-US" altLang="zh-TW" sz="4800" b="1" i="0" u="none" strike="noStrike" spc="50" normalizeH="0" dirty="0" smtClean="0">
                <a:ln w="13500">
                  <a:solidFill>
                    <a:schemeClr val="accent1">
                      <a:shade val="2500"/>
                      <a:alpha val="6500"/>
                    </a:schemeClr>
                  </a:solidFill>
                  <a:prstDash val="solid"/>
                </a:ln>
                <a:solidFill>
                  <a:schemeClr val="accent1">
                    <a:tint val="3000"/>
                    <a:alpha val="95000"/>
                  </a:schemeClr>
                </a:solidFill>
                <a:effectLst>
                  <a:innerShdw blurRad="63500" dist="50800" dir="16200000">
                    <a:prstClr val="black">
                      <a:alpha val="50000"/>
                    </a:prstClr>
                  </a:innerShdw>
                  <a:reflection blurRad="6350" stA="55000" endA="300" endPos="45500" dir="5400000" sy="-100000" algn="bl" rotWithShape="0"/>
                </a:effectLst>
                <a:latin typeface="Calibri" pitchFamily="34" charset="0"/>
              </a:rPr>
              <a:t> Platform</a:t>
            </a:r>
            <a:endParaRPr kumimoji="0" lang="zh-TW" altLang="en-US" sz="4800" b="1" i="0" u="none" strike="noStrike" spc="50" normalizeH="0" baseline="0" dirty="0" smtClean="0">
              <a:ln w="13500">
                <a:solidFill>
                  <a:schemeClr val="accent1">
                    <a:shade val="2500"/>
                    <a:alpha val="6500"/>
                  </a:schemeClr>
                </a:solidFill>
                <a:prstDash val="solid"/>
              </a:ln>
              <a:solidFill>
                <a:schemeClr val="accent1">
                  <a:tint val="3000"/>
                  <a:alpha val="95000"/>
                </a:schemeClr>
              </a:solidFill>
              <a:effectLst>
                <a:innerShdw blurRad="63500" dist="50800" dir="16200000">
                  <a:prstClr val="black">
                    <a:alpha val="50000"/>
                  </a:prstClr>
                </a:innerShdw>
                <a:reflection blurRad="6350" stA="55000" endA="300" endPos="45500" dir="5400000" sy="-100000" algn="bl" rotWithShape="0"/>
              </a:effectLst>
              <a:latin typeface="Calibri" pitchFamily="34" charset="0"/>
            </a:endParaRPr>
          </a:p>
        </p:txBody>
      </p:sp>
      <p:sp>
        <p:nvSpPr>
          <p:cNvPr id="25" name="左-右雙向箭號 24"/>
          <p:cNvSpPr/>
          <p:nvPr/>
        </p:nvSpPr>
        <p:spPr bwMode="auto">
          <a:xfrm>
            <a:off x="2230582" y="2964872"/>
            <a:ext cx="4405745" cy="858982"/>
          </a:xfrm>
          <a:prstGeom prst="leftRightArrow">
            <a:avLst/>
          </a:prstGeom>
          <a:solidFill>
            <a:srgbClr val="CCFF99"/>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TW" sz="4000" b="0" i="0" u="none" strike="noStrike" cap="none" normalizeH="0" baseline="0" dirty="0" smtClean="0">
                <a:ln>
                  <a:noFill/>
                </a:ln>
                <a:solidFill>
                  <a:schemeClr val="tx1">
                    <a:lumMod val="95000"/>
                    <a:lumOff val="5000"/>
                  </a:schemeClr>
                </a:solidFill>
                <a:effectLst/>
                <a:latin typeface="Calibri" pitchFamily="34" charset="0"/>
              </a:rPr>
              <a:t>&gt;7 Months</a:t>
            </a:r>
            <a:endParaRPr kumimoji="0" lang="zh-TW" altLang="en-US" sz="4000" b="0" i="0" u="none" strike="noStrike" cap="none" normalizeH="0" baseline="0" dirty="0" smtClean="0">
              <a:ln>
                <a:noFill/>
              </a:ln>
              <a:solidFill>
                <a:schemeClr val="tx1">
                  <a:lumMod val="95000"/>
                  <a:lumOff val="5000"/>
                </a:schemeClr>
              </a:solidFill>
              <a:effectLst/>
              <a:latin typeface="Calibri" pitchFamily="34" charset="0"/>
            </a:endParaRPr>
          </a:p>
        </p:txBody>
      </p:sp>
      <p:sp>
        <p:nvSpPr>
          <p:cNvPr id="26" name="五邊形 25"/>
          <p:cNvSpPr/>
          <p:nvPr/>
        </p:nvSpPr>
        <p:spPr bwMode="auto">
          <a:xfrm>
            <a:off x="2189020" y="1911927"/>
            <a:ext cx="4530436" cy="665018"/>
          </a:xfrm>
          <a:prstGeom prst="homePlate">
            <a:avLst/>
          </a:prstGeom>
          <a:solidFill>
            <a:schemeClr val="bg2">
              <a:lumMod val="75000"/>
            </a:schemeClr>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TW" sz="4400" b="0" i="0" u="none" strike="noStrike" cap="none" normalizeH="0" baseline="0" dirty="0" smtClean="0">
                <a:ln>
                  <a:noFill/>
                </a:ln>
                <a:solidFill>
                  <a:schemeClr val="bg1">
                    <a:lumMod val="95000"/>
                  </a:schemeClr>
                </a:solidFill>
                <a:effectLst/>
                <a:latin typeface="Calibri" pitchFamily="34" charset="0"/>
              </a:rPr>
              <a:t>Refresh Inevitable</a:t>
            </a:r>
            <a:endParaRPr kumimoji="0" lang="zh-TW" altLang="en-US" sz="4400" b="0" i="0" u="none" strike="noStrike" cap="none" normalizeH="0" baseline="0" dirty="0" smtClean="0">
              <a:ln>
                <a:noFill/>
              </a:ln>
              <a:solidFill>
                <a:schemeClr val="bg1">
                  <a:lumMod val="95000"/>
                </a:schemeClr>
              </a:solidFill>
              <a:effectLst/>
              <a:latin typeface="Calibri" pitchFamily="34"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slide(fromBottom)">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3"/>
          <p:cNvSpPr>
            <a:spLocks noGrp="1"/>
          </p:cNvSpPr>
          <p:nvPr>
            <p:ph type="ctrTitle" sz="quarter"/>
          </p:nvPr>
        </p:nvSpPr>
        <p:spPr/>
        <p:txBody>
          <a:bodyPr anchor="ctr"/>
          <a:lstStyle/>
          <a:p>
            <a:pPr algn="ctr"/>
            <a:r>
              <a:rPr lang="en-US" altLang="zh-TW" sz="5400" dirty="0" smtClean="0">
                <a:ea typeface="新細明體" charset="-120"/>
              </a:rPr>
              <a:t>Transition</a:t>
            </a:r>
            <a:endParaRPr lang="zh-TW" altLang="en-US" sz="5400" dirty="0" smtClean="0">
              <a:ea typeface="新細明體" charset="-120"/>
            </a:endParaRPr>
          </a:p>
        </p:txBody>
      </p:sp>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字方塊 107"/>
          <p:cNvSpPr txBox="1"/>
          <p:nvPr/>
        </p:nvSpPr>
        <p:spPr>
          <a:xfrm>
            <a:off x="0" y="471488"/>
            <a:ext cx="4584700" cy="585787"/>
          </a:xfrm>
          <a:prstGeom prst="rect">
            <a:avLst/>
          </a:prstGeom>
          <a:noFill/>
        </p:spPr>
        <p:txBody>
          <a:bodyPr>
            <a:spAutoFit/>
          </a:bodyPr>
          <a:lstStyle/>
          <a:p>
            <a:pPr algn="ctr">
              <a:defRPr/>
            </a:pPr>
            <a:r>
              <a:rPr lang="en-US" altLang="zh-TW" sz="3200" b="1" dirty="0">
                <a:solidFill>
                  <a:srgbClr val="404040"/>
                </a:solidFill>
                <a:effectLst>
                  <a:outerShdw blurRad="38100" dist="38100" dir="2700000" algn="tl">
                    <a:srgbClr val="C0C0C0"/>
                  </a:outerShdw>
                </a:effectLst>
                <a:ea typeface="新細明體" pitchFamily="18" charset="-120"/>
              </a:rPr>
              <a:t>8 Series</a:t>
            </a:r>
            <a:endParaRPr lang="zh-TW" altLang="en-US" sz="3200" b="1" dirty="0">
              <a:solidFill>
                <a:srgbClr val="404040"/>
              </a:solidFill>
              <a:effectLst>
                <a:outerShdw blurRad="38100" dist="38100" dir="2700000" algn="tl">
                  <a:srgbClr val="C0C0C0"/>
                </a:outerShdw>
              </a:effectLst>
              <a:ea typeface="新細明體" pitchFamily="18" charset="-120"/>
            </a:endParaRPr>
          </a:p>
        </p:txBody>
      </p:sp>
      <p:sp>
        <p:nvSpPr>
          <p:cNvPr id="69" name="文字方塊 68"/>
          <p:cNvSpPr txBox="1"/>
          <p:nvPr/>
        </p:nvSpPr>
        <p:spPr>
          <a:xfrm>
            <a:off x="4559300" y="471488"/>
            <a:ext cx="4584700" cy="585787"/>
          </a:xfrm>
          <a:prstGeom prst="rect">
            <a:avLst/>
          </a:prstGeom>
          <a:noFill/>
        </p:spPr>
        <p:txBody>
          <a:bodyPr>
            <a:spAutoFit/>
          </a:bodyPr>
          <a:lstStyle/>
          <a:p>
            <a:pPr algn="ctr">
              <a:defRPr/>
            </a:pPr>
            <a:r>
              <a:rPr lang="en-US" altLang="zh-TW" sz="3200" b="1" dirty="0">
                <a:solidFill>
                  <a:srgbClr val="404040"/>
                </a:solidFill>
                <a:effectLst>
                  <a:outerShdw blurRad="38100" dist="38100" dir="2700000" algn="tl">
                    <a:srgbClr val="C0C0C0"/>
                  </a:outerShdw>
                </a:effectLst>
                <a:ea typeface="新細明體" pitchFamily="18" charset="-120"/>
              </a:rPr>
              <a:t>9 Series</a:t>
            </a:r>
            <a:endParaRPr lang="zh-TW" altLang="en-US" sz="3200" b="1" dirty="0">
              <a:solidFill>
                <a:srgbClr val="404040"/>
              </a:solidFill>
              <a:effectLst>
                <a:outerShdw blurRad="38100" dist="38100" dir="2700000" algn="tl">
                  <a:srgbClr val="C0C0C0"/>
                </a:outerShdw>
              </a:effectLst>
              <a:ea typeface="新細明體" pitchFamily="18" charset="-120"/>
            </a:endParaRPr>
          </a:p>
        </p:txBody>
      </p:sp>
      <p:sp>
        <p:nvSpPr>
          <p:cNvPr id="105" name="文字方塊 104"/>
          <p:cNvSpPr txBox="1"/>
          <p:nvPr/>
        </p:nvSpPr>
        <p:spPr>
          <a:xfrm rot="1108157">
            <a:off x="1020763" y="1695450"/>
            <a:ext cx="2544762" cy="646113"/>
          </a:xfrm>
          <a:prstGeom prst="rect">
            <a:avLst/>
          </a:prstGeom>
          <a:noFill/>
        </p:spPr>
        <p:txBody>
          <a:bodyPr wrap="none">
            <a:spAutoFit/>
          </a:bodyPr>
          <a:lstStyle/>
          <a:p>
            <a:pPr>
              <a:defRPr/>
            </a:pPr>
            <a:r>
              <a:rPr lang="en-US" altLang="zh-TW" sz="3600" b="1" dirty="0">
                <a:solidFill>
                  <a:srgbClr val="0A2E4C"/>
                </a:solidFill>
                <a:effectLst>
                  <a:outerShdw blurRad="38100" dist="38100" dir="2700000" algn="tl">
                    <a:srgbClr val="C0C0C0"/>
                  </a:outerShdw>
                </a:effectLst>
                <a:ea typeface="新細明體" pitchFamily="18" charset="-120"/>
              </a:rPr>
              <a:t>Enthusiast</a:t>
            </a:r>
            <a:endParaRPr lang="zh-TW" altLang="en-US" sz="3600" b="1" dirty="0">
              <a:solidFill>
                <a:srgbClr val="0A2E4C"/>
              </a:solidFill>
              <a:effectLst>
                <a:outerShdw blurRad="38100" dist="38100" dir="2700000" algn="tl">
                  <a:srgbClr val="C0C0C0"/>
                </a:outerShdw>
              </a:effectLst>
              <a:ea typeface="新細明體" pitchFamily="18" charset="-120"/>
            </a:endParaRPr>
          </a:p>
        </p:txBody>
      </p:sp>
      <p:sp>
        <p:nvSpPr>
          <p:cNvPr id="106" name="文字方塊 105"/>
          <p:cNvSpPr txBox="1"/>
          <p:nvPr/>
        </p:nvSpPr>
        <p:spPr>
          <a:xfrm rot="1108157">
            <a:off x="790575" y="3681413"/>
            <a:ext cx="3005138" cy="646112"/>
          </a:xfrm>
          <a:prstGeom prst="rect">
            <a:avLst/>
          </a:prstGeom>
          <a:noFill/>
        </p:spPr>
        <p:txBody>
          <a:bodyPr wrap="none">
            <a:spAutoFit/>
          </a:bodyPr>
          <a:lstStyle/>
          <a:p>
            <a:pPr>
              <a:defRPr/>
            </a:pPr>
            <a:r>
              <a:rPr lang="en-US" altLang="zh-TW" sz="3600" b="1" dirty="0">
                <a:solidFill>
                  <a:srgbClr val="21526D"/>
                </a:solidFill>
                <a:effectLst>
                  <a:outerShdw blurRad="38100" dist="38100" dir="2700000" algn="tl">
                    <a:srgbClr val="C0C0C0"/>
                  </a:outerShdw>
                </a:effectLst>
                <a:ea typeface="新細明體" pitchFamily="18" charset="-120"/>
              </a:rPr>
              <a:t>Performance</a:t>
            </a:r>
            <a:endParaRPr lang="zh-TW" altLang="en-US" sz="3600" b="1" dirty="0">
              <a:solidFill>
                <a:srgbClr val="21526D"/>
              </a:solidFill>
              <a:effectLst>
                <a:outerShdw blurRad="38100" dist="38100" dir="2700000" algn="tl">
                  <a:srgbClr val="C0C0C0"/>
                </a:outerShdw>
              </a:effectLst>
              <a:ea typeface="新細明體" pitchFamily="18" charset="-120"/>
            </a:endParaRPr>
          </a:p>
        </p:txBody>
      </p:sp>
      <p:sp>
        <p:nvSpPr>
          <p:cNvPr id="107" name="文字方塊 106"/>
          <p:cNvSpPr txBox="1"/>
          <p:nvPr/>
        </p:nvSpPr>
        <p:spPr>
          <a:xfrm rot="1108157">
            <a:off x="1200150" y="5292725"/>
            <a:ext cx="2185988" cy="646113"/>
          </a:xfrm>
          <a:prstGeom prst="rect">
            <a:avLst/>
          </a:prstGeom>
          <a:noFill/>
        </p:spPr>
        <p:txBody>
          <a:bodyPr wrap="none">
            <a:spAutoFit/>
          </a:bodyPr>
          <a:lstStyle/>
          <a:p>
            <a:pPr>
              <a:defRPr/>
            </a:pPr>
            <a:r>
              <a:rPr lang="en-US" altLang="zh-TW" sz="3600" b="1" dirty="0">
                <a:solidFill>
                  <a:srgbClr val="6BADD3"/>
                </a:solidFill>
                <a:effectLst>
                  <a:outerShdw blurRad="38100" dist="38100" dir="2700000" algn="tl">
                    <a:srgbClr val="C0C0C0"/>
                  </a:outerShdw>
                </a:effectLst>
                <a:ea typeface="新細明體" pitchFamily="18" charset="-120"/>
              </a:rPr>
              <a:t>Standard</a:t>
            </a:r>
            <a:endParaRPr lang="zh-TW" altLang="en-US" sz="3600" b="1" dirty="0">
              <a:solidFill>
                <a:srgbClr val="6BADD3"/>
              </a:solidFill>
              <a:effectLst>
                <a:outerShdw blurRad="38100" dist="38100" dir="2700000" algn="tl">
                  <a:srgbClr val="C0C0C0"/>
                </a:outerShdw>
              </a:effectLst>
              <a:ea typeface="新細明體" pitchFamily="18" charset="-120"/>
            </a:endParaRPr>
          </a:p>
        </p:txBody>
      </p:sp>
      <p:sp>
        <p:nvSpPr>
          <p:cNvPr id="71" name="文字方塊 70"/>
          <p:cNvSpPr txBox="1"/>
          <p:nvPr/>
        </p:nvSpPr>
        <p:spPr>
          <a:xfrm rot="1108157">
            <a:off x="5580063" y="1695450"/>
            <a:ext cx="2544762" cy="646113"/>
          </a:xfrm>
          <a:prstGeom prst="rect">
            <a:avLst/>
          </a:prstGeom>
          <a:noFill/>
        </p:spPr>
        <p:txBody>
          <a:bodyPr wrap="none">
            <a:spAutoFit/>
          </a:bodyPr>
          <a:lstStyle/>
          <a:p>
            <a:pPr>
              <a:defRPr/>
            </a:pPr>
            <a:r>
              <a:rPr lang="en-US" altLang="zh-TW" sz="3600" b="1" dirty="0">
                <a:solidFill>
                  <a:srgbClr val="0A2E4C"/>
                </a:solidFill>
                <a:effectLst>
                  <a:outerShdw blurRad="38100" dist="38100" dir="2700000" algn="tl">
                    <a:srgbClr val="C0C0C0"/>
                  </a:outerShdw>
                </a:effectLst>
                <a:ea typeface="新細明體" pitchFamily="18" charset="-120"/>
              </a:rPr>
              <a:t>Enthusiast</a:t>
            </a:r>
            <a:endParaRPr lang="zh-TW" altLang="en-US" sz="3600" b="1" dirty="0">
              <a:solidFill>
                <a:srgbClr val="0A2E4C"/>
              </a:solidFill>
              <a:effectLst>
                <a:outerShdw blurRad="38100" dist="38100" dir="2700000" algn="tl">
                  <a:srgbClr val="C0C0C0"/>
                </a:outerShdw>
              </a:effectLst>
              <a:ea typeface="新細明體" pitchFamily="18" charset="-120"/>
            </a:endParaRPr>
          </a:p>
        </p:txBody>
      </p:sp>
      <p:sp>
        <p:nvSpPr>
          <p:cNvPr id="72" name="文字方塊 71"/>
          <p:cNvSpPr txBox="1"/>
          <p:nvPr/>
        </p:nvSpPr>
        <p:spPr>
          <a:xfrm rot="1108157">
            <a:off x="5349875" y="3681413"/>
            <a:ext cx="3005138" cy="646112"/>
          </a:xfrm>
          <a:prstGeom prst="rect">
            <a:avLst/>
          </a:prstGeom>
          <a:noFill/>
        </p:spPr>
        <p:txBody>
          <a:bodyPr wrap="none">
            <a:spAutoFit/>
          </a:bodyPr>
          <a:lstStyle/>
          <a:p>
            <a:pPr>
              <a:defRPr/>
            </a:pPr>
            <a:r>
              <a:rPr lang="en-US" altLang="zh-TW" sz="3600" b="1" dirty="0">
                <a:solidFill>
                  <a:srgbClr val="21526D"/>
                </a:solidFill>
                <a:effectLst>
                  <a:outerShdw blurRad="38100" dist="38100" dir="2700000" algn="tl">
                    <a:srgbClr val="C0C0C0"/>
                  </a:outerShdw>
                </a:effectLst>
                <a:ea typeface="新細明體" pitchFamily="18" charset="-120"/>
              </a:rPr>
              <a:t>Performance</a:t>
            </a:r>
            <a:endParaRPr lang="zh-TW" altLang="en-US" sz="3600" b="1" dirty="0">
              <a:solidFill>
                <a:srgbClr val="21526D"/>
              </a:solidFill>
              <a:effectLst>
                <a:outerShdw blurRad="38100" dist="38100" dir="2700000" algn="tl">
                  <a:srgbClr val="C0C0C0"/>
                </a:outerShdw>
              </a:effectLst>
              <a:ea typeface="新細明體" pitchFamily="18" charset="-120"/>
            </a:endParaRPr>
          </a:p>
        </p:txBody>
      </p:sp>
      <p:sp>
        <p:nvSpPr>
          <p:cNvPr id="74" name="文字方塊 73"/>
          <p:cNvSpPr txBox="1"/>
          <p:nvPr/>
        </p:nvSpPr>
        <p:spPr>
          <a:xfrm rot="1108157">
            <a:off x="5759450" y="5292725"/>
            <a:ext cx="2185988" cy="646113"/>
          </a:xfrm>
          <a:prstGeom prst="rect">
            <a:avLst/>
          </a:prstGeom>
          <a:noFill/>
        </p:spPr>
        <p:txBody>
          <a:bodyPr wrap="none">
            <a:spAutoFit/>
          </a:bodyPr>
          <a:lstStyle/>
          <a:p>
            <a:pPr>
              <a:defRPr/>
            </a:pPr>
            <a:r>
              <a:rPr lang="en-US" altLang="zh-TW" sz="3600" b="1" dirty="0">
                <a:solidFill>
                  <a:srgbClr val="6BADD3"/>
                </a:solidFill>
                <a:effectLst>
                  <a:outerShdw blurRad="38100" dist="38100" dir="2700000" algn="tl">
                    <a:srgbClr val="C0C0C0"/>
                  </a:outerShdw>
                </a:effectLst>
                <a:ea typeface="新細明體" pitchFamily="18" charset="-120"/>
              </a:rPr>
              <a:t>Standard</a:t>
            </a:r>
            <a:endParaRPr lang="zh-TW" altLang="en-US" sz="3600" b="1" dirty="0">
              <a:solidFill>
                <a:srgbClr val="6BADD3"/>
              </a:solidFill>
              <a:effectLst>
                <a:outerShdw blurRad="38100" dist="38100" dir="2700000" algn="tl">
                  <a:srgbClr val="C0C0C0"/>
                </a:outerShdw>
              </a:effectLst>
              <a:ea typeface="新細明體" pitchFamily="18" charset="-120"/>
            </a:endParaRPr>
          </a:p>
        </p:txBody>
      </p:sp>
      <p:sp>
        <p:nvSpPr>
          <p:cNvPr id="60" name="矩形 59"/>
          <p:cNvSpPr/>
          <p:nvPr/>
        </p:nvSpPr>
        <p:spPr bwMode="auto">
          <a:xfrm>
            <a:off x="0" y="471488"/>
            <a:ext cx="4560888" cy="5938837"/>
          </a:xfrm>
          <a:prstGeom prst="rect">
            <a:avLst/>
          </a:prstGeom>
          <a:solidFill>
            <a:schemeClr val="accent2">
              <a:lumMod val="60000"/>
              <a:lumOff val="40000"/>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defRPr/>
            </a:pPr>
            <a:endParaRPr lang="zh-TW" altLang="en-US">
              <a:ea typeface="新細明體" pitchFamily="18" charset="-120"/>
            </a:endParaRPr>
          </a:p>
        </p:txBody>
      </p:sp>
      <p:sp>
        <p:nvSpPr>
          <p:cNvPr id="61" name="矩形 60"/>
          <p:cNvSpPr/>
          <p:nvPr/>
        </p:nvSpPr>
        <p:spPr bwMode="auto">
          <a:xfrm>
            <a:off x="4560888" y="471488"/>
            <a:ext cx="4583112" cy="5938837"/>
          </a:xfrm>
          <a:prstGeom prst="rect">
            <a:avLst/>
          </a:prstGeom>
          <a:solidFill>
            <a:schemeClr val="accent2">
              <a:lumMod val="75000"/>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defRPr/>
            </a:pPr>
            <a:endParaRPr lang="zh-TW" altLang="en-US">
              <a:ea typeface="新細明體" pitchFamily="18" charset="-120"/>
            </a:endParaRPr>
          </a:p>
        </p:txBody>
      </p:sp>
      <p:sp>
        <p:nvSpPr>
          <p:cNvPr id="5" name="Rectangle 2"/>
          <p:cNvSpPr txBox="1">
            <a:spLocks noChangeArrowheads="1"/>
          </p:cNvSpPr>
          <p:nvPr/>
        </p:nvSpPr>
        <p:spPr bwMode="auto">
          <a:xfrm>
            <a:off x="130175" y="-90488"/>
            <a:ext cx="8515350" cy="600076"/>
          </a:xfrm>
          <a:prstGeom prst="rect">
            <a:avLst/>
          </a:prstGeom>
          <a:noFill/>
          <a:ln w="9525">
            <a:noFill/>
            <a:miter lim="800000"/>
            <a:headEnd/>
            <a:tailEnd/>
          </a:ln>
        </p:spPr>
        <p:txBody>
          <a:bodyPr lIns="0" rIns="0"/>
          <a:lstStyle/>
          <a:p>
            <a:pPr eaLnBrk="1" hangingPunct="1">
              <a:lnSpc>
                <a:spcPct val="95000"/>
              </a:lnSpc>
              <a:defRPr/>
            </a:pPr>
            <a:r>
              <a:rPr lang="en-US" altLang="zh-TW" sz="4400" b="1" kern="0" dirty="0">
                <a:solidFill>
                  <a:schemeClr val="bg1"/>
                </a:solidFill>
                <a:effectLst>
                  <a:outerShdw blurRad="38100" dist="38100" dir="2700000" algn="tl">
                    <a:srgbClr val="000000">
                      <a:alpha val="43137"/>
                    </a:srgbClr>
                  </a:outerShdw>
                </a:effectLst>
                <a:latin typeface="+mj-lt"/>
                <a:ea typeface="新細明體" pitchFamily="18" charset="-120"/>
                <a:cs typeface="+mj-cs"/>
              </a:rPr>
              <a:t>Transition</a:t>
            </a:r>
            <a:endParaRPr lang="zh-TW" altLang="en-US" sz="4400" b="1" kern="0" dirty="0">
              <a:solidFill>
                <a:schemeClr val="bg1"/>
              </a:solidFill>
              <a:effectLst>
                <a:outerShdw blurRad="38100" dist="38100" dir="2700000" algn="tl">
                  <a:srgbClr val="000000">
                    <a:alpha val="43137"/>
                  </a:srgbClr>
                </a:outerShdw>
              </a:effectLst>
              <a:latin typeface="+mj-lt"/>
              <a:ea typeface="新細明體" pitchFamily="18" charset="-120"/>
              <a:cs typeface="+mj-cs"/>
            </a:endParaRPr>
          </a:p>
        </p:txBody>
      </p:sp>
      <p:cxnSp>
        <p:nvCxnSpPr>
          <p:cNvPr id="66" name="直線接點 65"/>
          <p:cNvCxnSpPr/>
          <p:nvPr/>
        </p:nvCxnSpPr>
        <p:spPr bwMode="auto">
          <a:xfrm>
            <a:off x="4583113" y="3032125"/>
            <a:ext cx="4560887" cy="0"/>
          </a:xfrm>
          <a:prstGeom prst="line">
            <a:avLst/>
          </a:prstGeom>
          <a:solidFill>
            <a:schemeClr val="accent1"/>
          </a:solidFill>
          <a:ln w="38100" cap="flat" cmpd="sng" algn="ctr">
            <a:solidFill>
              <a:schemeClr val="accent2">
                <a:lumMod val="60000"/>
                <a:lumOff val="40000"/>
              </a:schemeClr>
            </a:solidFill>
            <a:prstDash val="sysDot"/>
            <a:round/>
            <a:headEnd type="none" w="med" len="med"/>
            <a:tailEnd type="none" w="med" len="med"/>
          </a:ln>
          <a:effectLst/>
        </p:spPr>
      </p:cxnSp>
      <p:cxnSp>
        <p:nvCxnSpPr>
          <p:cNvPr id="67" name="直線接點 66"/>
          <p:cNvCxnSpPr/>
          <p:nvPr/>
        </p:nvCxnSpPr>
        <p:spPr bwMode="auto">
          <a:xfrm>
            <a:off x="4583113" y="4759325"/>
            <a:ext cx="4560887" cy="0"/>
          </a:xfrm>
          <a:prstGeom prst="line">
            <a:avLst/>
          </a:prstGeom>
          <a:solidFill>
            <a:schemeClr val="accent1"/>
          </a:solidFill>
          <a:ln w="38100" cap="flat" cmpd="sng" algn="ctr">
            <a:solidFill>
              <a:schemeClr val="accent2">
                <a:lumMod val="60000"/>
                <a:lumOff val="40000"/>
              </a:schemeClr>
            </a:solidFill>
            <a:prstDash val="sysDot"/>
            <a:round/>
            <a:headEnd type="none" w="med" len="med"/>
            <a:tailEnd type="none" w="med" len="med"/>
          </a:ln>
          <a:effectLst/>
        </p:spPr>
      </p:cxnSp>
      <p:sp>
        <p:nvSpPr>
          <p:cNvPr id="86" name="圓角矩形 85"/>
          <p:cNvSpPr/>
          <p:nvPr/>
        </p:nvSpPr>
        <p:spPr bwMode="auto">
          <a:xfrm>
            <a:off x="5454650" y="666750"/>
            <a:ext cx="3416300" cy="665163"/>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N16E-GX </a:t>
            </a:r>
            <a:r>
              <a:rPr lang="en-US" altLang="zh-TW" sz="2400" b="1" dirty="0" smtClean="0">
                <a:solidFill>
                  <a:srgbClr val="FFFF00"/>
                </a:solidFill>
                <a:effectLst>
                  <a:outerShdw blurRad="38100" dist="38100" dir="2700000" algn="tl">
                    <a:srgbClr val="000000"/>
                  </a:outerShdw>
                </a:effectLst>
                <a:ea typeface="新細明體" pitchFamily="18" charset="-120"/>
              </a:rPr>
              <a:t>/ </a:t>
            </a:r>
            <a:r>
              <a:rPr lang="en-US" altLang="zh-TW" sz="2400" b="1" dirty="0" smtClean="0">
                <a:solidFill>
                  <a:srgbClr val="FFFF00"/>
                </a:solidFill>
                <a:effectLst>
                  <a:outerShdw blurRad="38100" dist="38100" dir="2700000" algn="tl">
                    <a:srgbClr val="000000"/>
                  </a:outerShdw>
                </a:effectLst>
                <a:ea typeface="新細明體" pitchFamily="18" charset="-120"/>
              </a:rPr>
              <a:t>GTX-980M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87" name="圓角矩形 86"/>
          <p:cNvSpPr/>
          <p:nvPr/>
        </p:nvSpPr>
        <p:spPr bwMode="auto">
          <a:xfrm>
            <a:off x="5454650" y="1468438"/>
            <a:ext cx="3416300" cy="666750"/>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N16E-GT </a:t>
            </a:r>
            <a:r>
              <a:rPr lang="en-US" altLang="zh-TW" sz="2400" b="1" dirty="0" smtClean="0">
                <a:solidFill>
                  <a:srgbClr val="FFFF00"/>
                </a:solidFill>
                <a:effectLst>
                  <a:outerShdw blurRad="38100" dist="38100" dir="2700000" algn="tl">
                    <a:srgbClr val="000000"/>
                  </a:outerShdw>
                </a:effectLst>
                <a:ea typeface="新細明體" pitchFamily="18" charset="-120"/>
              </a:rPr>
              <a:t>/ </a:t>
            </a:r>
            <a:r>
              <a:rPr lang="en-US" altLang="zh-TW" sz="2400" b="1" dirty="0" smtClean="0">
                <a:solidFill>
                  <a:srgbClr val="FFFF00"/>
                </a:solidFill>
                <a:effectLst>
                  <a:outerShdw blurRad="38100" dist="38100" dir="2700000" algn="tl">
                    <a:srgbClr val="000000"/>
                  </a:outerShdw>
                </a:effectLst>
                <a:ea typeface="新細明體" pitchFamily="18" charset="-120"/>
              </a:rPr>
              <a:t>GTX-970M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88" name="圓角矩形 87"/>
          <p:cNvSpPr/>
          <p:nvPr/>
        </p:nvSpPr>
        <p:spPr bwMode="auto">
          <a:xfrm>
            <a:off x="5454650" y="3187700"/>
            <a:ext cx="3416300" cy="665163"/>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Successor of GTX-860M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89" name="圓角矩形 88"/>
          <p:cNvSpPr/>
          <p:nvPr/>
        </p:nvSpPr>
        <p:spPr bwMode="auto">
          <a:xfrm>
            <a:off x="5454650" y="3967163"/>
            <a:ext cx="3416300" cy="666750"/>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Successor of GTX-850M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90" name="圓角矩形 89"/>
          <p:cNvSpPr/>
          <p:nvPr/>
        </p:nvSpPr>
        <p:spPr bwMode="auto">
          <a:xfrm>
            <a:off x="5454650" y="4894263"/>
            <a:ext cx="3416300" cy="665162"/>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Successor of GTX-840M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91" name="圓角矩形 90"/>
          <p:cNvSpPr/>
          <p:nvPr/>
        </p:nvSpPr>
        <p:spPr bwMode="auto">
          <a:xfrm>
            <a:off x="5454650" y="5651500"/>
            <a:ext cx="3416300" cy="665163"/>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Successor of GTX-830M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6165" name="向右箭號 91"/>
          <p:cNvSpPr>
            <a:spLocks noChangeArrowheads="1"/>
          </p:cNvSpPr>
          <p:nvPr/>
        </p:nvSpPr>
        <p:spPr bwMode="auto">
          <a:xfrm>
            <a:off x="3844925" y="3332163"/>
            <a:ext cx="1420813" cy="374650"/>
          </a:xfrm>
          <a:prstGeom prst="rightArrow">
            <a:avLst>
              <a:gd name="adj1" fmla="val 50000"/>
              <a:gd name="adj2" fmla="val 49986"/>
            </a:avLst>
          </a:prstGeom>
          <a:gradFill rotWithShape="1">
            <a:gsLst>
              <a:gs pos="0">
                <a:srgbClr val="537E25"/>
              </a:gs>
              <a:gs pos="50000">
                <a:srgbClr val="7AB73A"/>
              </a:gs>
              <a:gs pos="100000">
                <a:srgbClr val="92DA46"/>
              </a:gs>
            </a:gsLst>
            <a:lin ang="0" scaled="1"/>
          </a:gradFill>
          <a:ln w="12700" algn="ctr">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endParaRPr lang="zh-TW" altLang="en-US">
              <a:ea typeface="新細明體" charset="-120"/>
            </a:endParaRPr>
          </a:p>
        </p:txBody>
      </p:sp>
      <p:sp>
        <p:nvSpPr>
          <p:cNvPr id="6166" name="向右箭號 92"/>
          <p:cNvSpPr>
            <a:spLocks noChangeArrowheads="1"/>
          </p:cNvSpPr>
          <p:nvPr/>
        </p:nvSpPr>
        <p:spPr bwMode="auto">
          <a:xfrm>
            <a:off x="3844925" y="4113213"/>
            <a:ext cx="1420813" cy="374650"/>
          </a:xfrm>
          <a:prstGeom prst="rightArrow">
            <a:avLst>
              <a:gd name="adj1" fmla="val 50000"/>
              <a:gd name="adj2" fmla="val 49986"/>
            </a:avLst>
          </a:prstGeom>
          <a:gradFill rotWithShape="1">
            <a:gsLst>
              <a:gs pos="0">
                <a:srgbClr val="537E25"/>
              </a:gs>
              <a:gs pos="50000">
                <a:srgbClr val="7AB73A"/>
              </a:gs>
              <a:gs pos="100000">
                <a:srgbClr val="92DA46"/>
              </a:gs>
            </a:gsLst>
            <a:lin ang="0" scaled="1"/>
          </a:gradFill>
          <a:ln w="12700" algn="ctr">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endParaRPr lang="zh-TW" altLang="en-US">
              <a:ea typeface="新細明體" charset="-120"/>
            </a:endParaRPr>
          </a:p>
        </p:txBody>
      </p:sp>
      <p:cxnSp>
        <p:nvCxnSpPr>
          <p:cNvPr id="109" name="直線接點 108"/>
          <p:cNvCxnSpPr/>
          <p:nvPr/>
        </p:nvCxnSpPr>
        <p:spPr bwMode="auto">
          <a:xfrm>
            <a:off x="23813" y="3032125"/>
            <a:ext cx="4560887" cy="0"/>
          </a:xfrm>
          <a:prstGeom prst="line">
            <a:avLst/>
          </a:prstGeom>
          <a:solidFill>
            <a:schemeClr val="accent1"/>
          </a:solidFill>
          <a:ln w="38100" cap="flat" cmpd="sng" algn="ctr">
            <a:solidFill>
              <a:schemeClr val="accent2">
                <a:lumMod val="60000"/>
                <a:lumOff val="40000"/>
              </a:schemeClr>
            </a:solidFill>
            <a:prstDash val="sysDot"/>
            <a:round/>
            <a:headEnd type="none" w="med" len="med"/>
            <a:tailEnd type="none" w="med" len="med"/>
          </a:ln>
          <a:effectLst/>
        </p:spPr>
      </p:cxnSp>
      <p:cxnSp>
        <p:nvCxnSpPr>
          <p:cNvPr id="110" name="直線接點 109"/>
          <p:cNvCxnSpPr/>
          <p:nvPr/>
        </p:nvCxnSpPr>
        <p:spPr bwMode="auto">
          <a:xfrm>
            <a:off x="23813" y="4759325"/>
            <a:ext cx="4560887" cy="0"/>
          </a:xfrm>
          <a:prstGeom prst="line">
            <a:avLst/>
          </a:prstGeom>
          <a:solidFill>
            <a:schemeClr val="accent1"/>
          </a:solidFill>
          <a:ln w="38100" cap="flat" cmpd="sng" algn="ctr">
            <a:solidFill>
              <a:schemeClr val="accent2">
                <a:lumMod val="60000"/>
                <a:lumOff val="40000"/>
              </a:schemeClr>
            </a:solidFill>
            <a:prstDash val="sysDot"/>
            <a:round/>
            <a:headEnd type="none" w="med" len="med"/>
            <a:tailEnd type="none" w="med" len="med"/>
          </a:ln>
          <a:effectLst/>
        </p:spPr>
      </p:cxnSp>
      <p:sp>
        <p:nvSpPr>
          <p:cNvPr id="111" name="圓角矩形 110"/>
          <p:cNvSpPr/>
          <p:nvPr/>
        </p:nvSpPr>
        <p:spPr bwMode="auto">
          <a:xfrm>
            <a:off x="199013" y="847573"/>
            <a:ext cx="3416300" cy="665162"/>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N15E-GX / GTX-880M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112" name="圓角矩形 111"/>
          <p:cNvSpPr/>
          <p:nvPr/>
        </p:nvSpPr>
        <p:spPr bwMode="auto">
          <a:xfrm>
            <a:off x="199013" y="1943100"/>
            <a:ext cx="3416300" cy="666750"/>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N15E-GT / GTX-870M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113" name="圓角矩形 112"/>
          <p:cNvSpPr/>
          <p:nvPr/>
        </p:nvSpPr>
        <p:spPr bwMode="auto">
          <a:xfrm>
            <a:off x="199013" y="3187700"/>
            <a:ext cx="3416300" cy="665163"/>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N15P-GX / GTX-860M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114" name="圓角矩形 113"/>
          <p:cNvSpPr/>
          <p:nvPr/>
        </p:nvSpPr>
        <p:spPr bwMode="auto">
          <a:xfrm>
            <a:off x="199013" y="3967163"/>
            <a:ext cx="3416300" cy="666750"/>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N15P-GT / GTX-850M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115" name="圓角矩形 114"/>
          <p:cNvSpPr/>
          <p:nvPr/>
        </p:nvSpPr>
        <p:spPr bwMode="auto">
          <a:xfrm>
            <a:off x="199013" y="4894263"/>
            <a:ext cx="3416300" cy="665162"/>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N15S-GT / 840M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116" name="圓角矩形 115"/>
          <p:cNvSpPr/>
          <p:nvPr/>
        </p:nvSpPr>
        <p:spPr bwMode="auto">
          <a:xfrm>
            <a:off x="199013" y="5651500"/>
            <a:ext cx="3416300" cy="665163"/>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N15S-GM / 830M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36" name="圓角矩形 35"/>
          <p:cNvSpPr/>
          <p:nvPr/>
        </p:nvSpPr>
        <p:spPr bwMode="auto">
          <a:xfrm>
            <a:off x="5454650" y="2260600"/>
            <a:ext cx="3416300" cy="666750"/>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Successor of GTX-870M</a:t>
            </a:r>
            <a:endParaRPr lang="zh-TW" altLang="en-US" sz="2400" b="1" dirty="0" smtClean="0">
              <a:solidFill>
                <a:srgbClr val="FFFF00"/>
              </a:solidFill>
              <a:effectLst>
                <a:outerShdw blurRad="38100" dist="38100" dir="2700000" algn="tl">
                  <a:srgbClr val="000000"/>
                </a:outerShdw>
              </a:effectLst>
              <a:ea typeface="新細明體" pitchFamily="18" charset="-120"/>
            </a:endParaRPr>
          </a:p>
        </p:txBody>
      </p:sp>
      <p:sp>
        <p:nvSpPr>
          <p:cNvPr id="6176" name="向右箭號 91"/>
          <p:cNvSpPr>
            <a:spLocks noChangeArrowheads="1"/>
          </p:cNvSpPr>
          <p:nvPr/>
        </p:nvSpPr>
        <p:spPr bwMode="auto">
          <a:xfrm>
            <a:off x="3844925" y="5038725"/>
            <a:ext cx="1420813" cy="374650"/>
          </a:xfrm>
          <a:prstGeom prst="rightArrow">
            <a:avLst>
              <a:gd name="adj1" fmla="val 50000"/>
              <a:gd name="adj2" fmla="val 49986"/>
            </a:avLst>
          </a:prstGeom>
          <a:gradFill rotWithShape="1">
            <a:gsLst>
              <a:gs pos="0">
                <a:srgbClr val="537E25"/>
              </a:gs>
              <a:gs pos="50000">
                <a:srgbClr val="7AB73A"/>
              </a:gs>
              <a:gs pos="100000">
                <a:srgbClr val="92DA46"/>
              </a:gs>
            </a:gsLst>
            <a:lin ang="0" scaled="1"/>
          </a:gradFill>
          <a:ln w="12700" algn="ctr">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endParaRPr lang="zh-TW" altLang="en-US">
              <a:ea typeface="新細明體" charset="-120"/>
            </a:endParaRPr>
          </a:p>
        </p:txBody>
      </p:sp>
      <p:sp>
        <p:nvSpPr>
          <p:cNvPr id="6177" name="向右箭號 92"/>
          <p:cNvSpPr>
            <a:spLocks noChangeArrowheads="1"/>
          </p:cNvSpPr>
          <p:nvPr/>
        </p:nvSpPr>
        <p:spPr bwMode="auto">
          <a:xfrm>
            <a:off x="3844925" y="5797550"/>
            <a:ext cx="1420813" cy="374650"/>
          </a:xfrm>
          <a:prstGeom prst="rightArrow">
            <a:avLst>
              <a:gd name="adj1" fmla="val 50000"/>
              <a:gd name="adj2" fmla="val 49986"/>
            </a:avLst>
          </a:prstGeom>
          <a:gradFill rotWithShape="1">
            <a:gsLst>
              <a:gs pos="0">
                <a:srgbClr val="537E25"/>
              </a:gs>
              <a:gs pos="50000">
                <a:srgbClr val="7AB73A"/>
              </a:gs>
              <a:gs pos="100000">
                <a:srgbClr val="92DA46"/>
              </a:gs>
            </a:gsLst>
            <a:lin ang="0" scaled="1"/>
          </a:gradFill>
          <a:ln w="12700" algn="ctr">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endParaRPr lang="zh-TW" altLang="en-US">
              <a:ea typeface="新細明體" charset="-120"/>
            </a:endParaRPr>
          </a:p>
        </p:txBody>
      </p:sp>
      <p:sp>
        <p:nvSpPr>
          <p:cNvPr id="6178" name="向右箭號 91"/>
          <p:cNvSpPr>
            <a:spLocks noChangeArrowheads="1"/>
          </p:cNvSpPr>
          <p:nvPr/>
        </p:nvSpPr>
        <p:spPr bwMode="auto">
          <a:xfrm rot="21143046">
            <a:off x="3844925" y="1076325"/>
            <a:ext cx="1420813" cy="374650"/>
          </a:xfrm>
          <a:prstGeom prst="rightArrow">
            <a:avLst>
              <a:gd name="adj1" fmla="val 50000"/>
              <a:gd name="adj2" fmla="val 49986"/>
            </a:avLst>
          </a:prstGeom>
          <a:gradFill rotWithShape="1">
            <a:gsLst>
              <a:gs pos="0">
                <a:srgbClr val="537E25"/>
              </a:gs>
              <a:gs pos="50000">
                <a:srgbClr val="7AB73A"/>
              </a:gs>
              <a:gs pos="100000">
                <a:srgbClr val="92DA46"/>
              </a:gs>
            </a:gsLst>
            <a:lin ang="0" scaled="1"/>
          </a:gradFill>
          <a:ln w="12700" algn="ctr">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endParaRPr lang="zh-TW" altLang="en-US">
              <a:ea typeface="新細明體" charset="-120"/>
            </a:endParaRPr>
          </a:p>
        </p:txBody>
      </p:sp>
      <p:sp>
        <p:nvSpPr>
          <p:cNvPr id="6179" name="向右箭號 91"/>
          <p:cNvSpPr>
            <a:spLocks noChangeArrowheads="1"/>
          </p:cNvSpPr>
          <p:nvPr/>
        </p:nvSpPr>
        <p:spPr bwMode="auto">
          <a:xfrm rot="-431946">
            <a:off x="3844925" y="1790700"/>
            <a:ext cx="1420813" cy="374650"/>
          </a:xfrm>
          <a:prstGeom prst="rightArrow">
            <a:avLst>
              <a:gd name="adj1" fmla="val 50000"/>
              <a:gd name="adj2" fmla="val 49986"/>
            </a:avLst>
          </a:prstGeom>
          <a:gradFill rotWithShape="1">
            <a:gsLst>
              <a:gs pos="0">
                <a:srgbClr val="537E25"/>
              </a:gs>
              <a:gs pos="50000">
                <a:srgbClr val="7AB73A"/>
              </a:gs>
              <a:gs pos="100000">
                <a:srgbClr val="92DA46"/>
              </a:gs>
            </a:gsLst>
            <a:lin ang="0" scaled="1"/>
          </a:gradFill>
          <a:ln w="12700" algn="ctr">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endParaRPr lang="zh-TW" altLang="en-US">
              <a:ea typeface="新細明體" charset="-120"/>
            </a:endParaRPr>
          </a:p>
        </p:txBody>
      </p:sp>
      <p:sp>
        <p:nvSpPr>
          <p:cNvPr id="6180" name="向右箭號 91"/>
          <p:cNvSpPr>
            <a:spLocks noChangeArrowheads="1"/>
          </p:cNvSpPr>
          <p:nvPr/>
        </p:nvSpPr>
        <p:spPr bwMode="auto">
          <a:xfrm rot="348701">
            <a:off x="3844925" y="2317750"/>
            <a:ext cx="1420813" cy="374650"/>
          </a:xfrm>
          <a:prstGeom prst="rightArrow">
            <a:avLst>
              <a:gd name="adj1" fmla="val 50000"/>
              <a:gd name="adj2" fmla="val 49986"/>
            </a:avLst>
          </a:prstGeom>
          <a:gradFill rotWithShape="1">
            <a:gsLst>
              <a:gs pos="0">
                <a:srgbClr val="537E25"/>
              </a:gs>
              <a:gs pos="50000">
                <a:srgbClr val="7AB73A"/>
              </a:gs>
              <a:gs pos="100000">
                <a:srgbClr val="92DA46"/>
              </a:gs>
            </a:gsLst>
            <a:lin ang="0" scaled="1"/>
          </a:gradFill>
          <a:ln w="12700" algn="ctr">
            <a:no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endParaRPr lang="zh-TW" altLang="en-US">
              <a:ea typeface="新細明體" charset="-120"/>
            </a:endParaRPr>
          </a:p>
        </p:txBody>
      </p:sp>
      <p:sp>
        <p:nvSpPr>
          <p:cNvPr id="37" name="文字方塊 36"/>
          <p:cNvSpPr txBox="1"/>
          <p:nvPr/>
        </p:nvSpPr>
        <p:spPr>
          <a:xfrm rot="19795988">
            <a:off x="2713324" y="1341293"/>
            <a:ext cx="1223412" cy="369332"/>
          </a:xfrm>
          <a:prstGeom prst="rect">
            <a:avLst/>
          </a:prstGeom>
          <a:noFill/>
        </p:spPr>
        <p:txBody>
          <a:bodyPr wrap="none" rtlCol="0">
            <a:spAutoFit/>
          </a:bodyPr>
          <a:lstStyle/>
          <a:p>
            <a:r>
              <a:rPr lang="en-US" altLang="zh-TW" dirty="0" smtClean="0">
                <a:solidFill>
                  <a:srgbClr val="FF9900"/>
                </a:solidFill>
              </a:rPr>
              <a:t>8G VRAM</a:t>
            </a:r>
            <a:endParaRPr lang="zh-TW" altLang="en-US" dirty="0">
              <a:solidFill>
                <a:srgbClr val="FF9900"/>
              </a:solidFill>
            </a:endParaRPr>
          </a:p>
        </p:txBody>
      </p:sp>
      <p:sp>
        <p:nvSpPr>
          <p:cNvPr id="38" name="文字方塊 37"/>
          <p:cNvSpPr txBox="1"/>
          <p:nvPr/>
        </p:nvSpPr>
        <p:spPr>
          <a:xfrm rot="19795988">
            <a:off x="2713325" y="2433205"/>
            <a:ext cx="1223412" cy="369332"/>
          </a:xfrm>
          <a:prstGeom prst="rect">
            <a:avLst/>
          </a:prstGeom>
          <a:noFill/>
        </p:spPr>
        <p:txBody>
          <a:bodyPr wrap="none" rtlCol="0">
            <a:spAutoFit/>
          </a:bodyPr>
          <a:lstStyle/>
          <a:p>
            <a:r>
              <a:rPr lang="en-US" altLang="zh-TW" dirty="0" smtClean="0">
                <a:solidFill>
                  <a:srgbClr val="FF9900"/>
                </a:solidFill>
              </a:rPr>
              <a:t>6G VRAM</a:t>
            </a:r>
            <a:endParaRPr lang="zh-TW" altLang="en-US" dirty="0">
              <a:solidFill>
                <a:srgbClr val="FF9900"/>
              </a:solidFill>
            </a:endParaRPr>
          </a:p>
        </p:txBody>
      </p:sp>
      <p:sp>
        <p:nvSpPr>
          <p:cNvPr id="39" name="文字方塊 38"/>
          <p:cNvSpPr txBox="1"/>
          <p:nvPr/>
        </p:nvSpPr>
        <p:spPr>
          <a:xfrm rot="19795988">
            <a:off x="8035074" y="1077629"/>
            <a:ext cx="1223412" cy="369332"/>
          </a:xfrm>
          <a:prstGeom prst="rect">
            <a:avLst/>
          </a:prstGeom>
          <a:noFill/>
        </p:spPr>
        <p:txBody>
          <a:bodyPr wrap="none" rtlCol="0">
            <a:spAutoFit/>
          </a:bodyPr>
          <a:lstStyle/>
          <a:p>
            <a:r>
              <a:rPr lang="en-US" altLang="zh-TW" dirty="0" smtClean="0">
                <a:solidFill>
                  <a:srgbClr val="FF9900"/>
                </a:solidFill>
              </a:rPr>
              <a:t>8G VRAM</a:t>
            </a:r>
            <a:endParaRPr lang="zh-TW" altLang="en-US" dirty="0">
              <a:solidFill>
                <a:srgbClr val="FF9900"/>
              </a:solidFill>
            </a:endParaRPr>
          </a:p>
        </p:txBody>
      </p:sp>
      <p:sp>
        <p:nvSpPr>
          <p:cNvPr id="40" name="文字方塊 39"/>
          <p:cNvSpPr txBox="1"/>
          <p:nvPr/>
        </p:nvSpPr>
        <p:spPr>
          <a:xfrm rot="19795988">
            <a:off x="8035074" y="1781614"/>
            <a:ext cx="1223412" cy="369332"/>
          </a:xfrm>
          <a:prstGeom prst="rect">
            <a:avLst/>
          </a:prstGeom>
          <a:noFill/>
        </p:spPr>
        <p:txBody>
          <a:bodyPr wrap="none" rtlCol="0">
            <a:spAutoFit/>
          </a:bodyPr>
          <a:lstStyle/>
          <a:p>
            <a:r>
              <a:rPr lang="en-US" altLang="zh-TW" dirty="0" smtClean="0">
                <a:solidFill>
                  <a:srgbClr val="FF9900"/>
                </a:solidFill>
              </a:rPr>
              <a:t>6G VRAM</a:t>
            </a:r>
            <a:endParaRPr lang="zh-TW" altLang="en-US" dirty="0">
              <a:solidFill>
                <a:srgbClr val="FF9900"/>
              </a:solidFill>
            </a:endParaRPr>
          </a:p>
        </p:txBody>
      </p:sp>
      <p:sp>
        <p:nvSpPr>
          <p:cNvPr id="42" name="文字方塊 41"/>
          <p:cNvSpPr txBox="1"/>
          <p:nvPr/>
        </p:nvSpPr>
        <p:spPr>
          <a:xfrm rot="19795988">
            <a:off x="8035074" y="2516339"/>
            <a:ext cx="1223412" cy="369332"/>
          </a:xfrm>
          <a:prstGeom prst="rect">
            <a:avLst/>
          </a:prstGeom>
          <a:noFill/>
        </p:spPr>
        <p:txBody>
          <a:bodyPr wrap="none" rtlCol="0">
            <a:spAutoFit/>
          </a:bodyPr>
          <a:lstStyle/>
          <a:p>
            <a:r>
              <a:rPr lang="en-US" altLang="zh-TW" dirty="0" smtClean="0">
                <a:solidFill>
                  <a:srgbClr val="FF9900"/>
                </a:solidFill>
              </a:rPr>
              <a:t>4G VRAM</a:t>
            </a:r>
            <a:endParaRPr lang="zh-TW" altLang="en-US" dirty="0">
              <a:solidFill>
                <a:srgbClr val="FF9900"/>
              </a:solidFill>
            </a:endParaRPr>
          </a:p>
        </p:txBody>
      </p:sp>
      <p:sp>
        <p:nvSpPr>
          <p:cNvPr id="43" name="矩形 42"/>
          <p:cNvSpPr/>
          <p:nvPr/>
        </p:nvSpPr>
        <p:spPr bwMode="auto">
          <a:xfrm>
            <a:off x="9144000" y="2088568"/>
            <a:ext cx="3796145" cy="914400"/>
          </a:xfrm>
          <a:prstGeom prst="rect">
            <a:avLst/>
          </a:prstGeom>
          <a:solidFill>
            <a:schemeClr val="accent4">
              <a:lumMod val="65000"/>
              <a:lumOff val="35000"/>
              <a:alpha val="45000"/>
            </a:schemeClr>
          </a:solidFill>
          <a:ln w="12700"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smtClean="0">
              <a:ln>
                <a:noFill/>
              </a:ln>
              <a:solidFill>
                <a:schemeClr val="tx1"/>
              </a:solidFill>
              <a:effectLst/>
              <a:latin typeface="Arial"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strips(downLeft)">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193675" y="647700"/>
            <a:ext cx="8524875" cy="5465763"/>
          </a:xfrm>
          <a:prstGeom prst="rect">
            <a:avLst/>
          </a:prstGeom>
          <a:noFill/>
          <a:ln w="9525">
            <a:noFill/>
            <a:miter lim="800000"/>
            <a:headEnd/>
            <a:tailEnd/>
          </a:ln>
        </p:spPr>
        <p:txBody>
          <a:bodyPr lIns="0" rIns="0"/>
          <a:lstStyle/>
          <a:p>
            <a:pPr marL="190500" indent="-190500" eaLnBrk="1" hangingPunct="1">
              <a:spcBef>
                <a:spcPts val="1200"/>
              </a:spcBef>
              <a:buClr>
                <a:schemeClr val="accent1"/>
              </a:buClr>
              <a:buFont typeface="Wingdings" pitchFamily="2" charset="2"/>
              <a:buChar char="§"/>
              <a:defRPr/>
            </a:pPr>
            <a:r>
              <a:rPr lang="zh-TW" altLang="en-US" sz="3600" kern="0" dirty="0">
                <a:latin typeface="Calibri" pitchFamily="34" charset="0"/>
                <a:ea typeface="標楷體" pitchFamily="65" charset="-120"/>
              </a:rPr>
              <a:t> </a:t>
            </a:r>
            <a:r>
              <a:rPr lang="en-US" altLang="zh-TW" sz="3600" b="1" kern="0" dirty="0">
                <a:latin typeface="Calibri" pitchFamily="34" charset="0"/>
                <a:ea typeface="標楷體" pitchFamily="65" charset="-120"/>
              </a:rPr>
              <a:t>MxM Cards</a:t>
            </a:r>
          </a:p>
          <a:p>
            <a:pPr marL="190500" indent="-190500" eaLnBrk="1" hangingPunct="1">
              <a:spcBef>
                <a:spcPts val="1200"/>
              </a:spcBef>
              <a:buClr>
                <a:schemeClr val="accent1"/>
              </a:buClr>
              <a:buFont typeface="Wingdings" pitchFamily="2" charset="2"/>
              <a:buChar char="§"/>
              <a:defRPr/>
            </a:pPr>
            <a:endParaRPr lang="en-US" altLang="zh-TW" sz="3600" kern="0" dirty="0">
              <a:latin typeface="Calibri" pitchFamily="34" charset="0"/>
              <a:ea typeface="標楷體" pitchFamily="65" charset="-120"/>
            </a:endParaRPr>
          </a:p>
          <a:p>
            <a:pPr marL="190500" indent="-190500" eaLnBrk="1" hangingPunct="1">
              <a:spcBef>
                <a:spcPts val="1200"/>
              </a:spcBef>
              <a:buClr>
                <a:schemeClr val="accent1"/>
              </a:buClr>
              <a:buFont typeface="Wingdings" pitchFamily="2" charset="2"/>
              <a:buChar char="§"/>
              <a:defRPr/>
            </a:pPr>
            <a:endParaRPr lang="en-US" altLang="zh-TW" sz="3600" kern="0" dirty="0">
              <a:latin typeface="Calibri" pitchFamily="34" charset="0"/>
              <a:ea typeface="標楷體" pitchFamily="65" charset="-120"/>
            </a:endParaRPr>
          </a:p>
          <a:p>
            <a:pPr marL="190500" indent="-190500" eaLnBrk="1" hangingPunct="1">
              <a:spcBef>
                <a:spcPts val="1200"/>
              </a:spcBef>
              <a:buClr>
                <a:schemeClr val="accent1"/>
              </a:buClr>
              <a:buFont typeface="Wingdings" pitchFamily="2" charset="2"/>
              <a:buChar char="§"/>
              <a:defRPr/>
            </a:pPr>
            <a:endParaRPr lang="en-US" altLang="zh-TW" sz="3600" kern="0" dirty="0">
              <a:latin typeface="Calibri" pitchFamily="34" charset="0"/>
              <a:ea typeface="標楷體" pitchFamily="65" charset="-120"/>
            </a:endParaRPr>
          </a:p>
          <a:p>
            <a:pPr marL="190500" indent="-190500" eaLnBrk="1" hangingPunct="1">
              <a:spcBef>
                <a:spcPts val="1200"/>
              </a:spcBef>
              <a:buClr>
                <a:schemeClr val="accent1"/>
              </a:buClr>
              <a:buFont typeface="Wingdings" pitchFamily="2" charset="2"/>
              <a:buChar char="§"/>
              <a:defRPr/>
            </a:pPr>
            <a:endParaRPr lang="en-US" altLang="zh-TW" sz="3600" kern="0" dirty="0">
              <a:latin typeface="Calibri" pitchFamily="34" charset="0"/>
              <a:ea typeface="標楷體" pitchFamily="65" charset="-120"/>
            </a:endParaRPr>
          </a:p>
          <a:p>
            <a:pPr marL="190500" indent="-190500" eaLnBrk="1" hangingPunct="1">
              <a:spcBef>
                <a:spcPts val="1200"/>
              </a:spcBef>
              <a:buClr>
                <a:schemeClr val="accent1"/>
              </a:buClr>
              <a:buFont typeface="Wingdings" pitchFamily="2" charset="2"/>
              <a:buChar char="§"/>
              <a:defRPr/>
            </a:pPr>
            <a:endParaRPr lang="en-US" altLang="zh-TW" sz="3600" kern="0" dirty="0">
              <a:latin typeface="Calibri" pitchFamily="34" charset="0"/>
              <a:ea typeface="標楷體" pitchFamily="65" charset="-120"/>
            </a:endParaRPr>
          </a:p>
          <a:p>
            <a:pPr marL="190500" indent="-190500" eaLnBrk="1" hangingPunct="1">
              <a:spcBef>
                <a:spcPts val="1200"/>
              </a:spcBef>
              <a:buClr>
                <a:schemeClr val="accent1"/>
              </a:buClr>
              <a:defRPr/>
            </a:pPr>
            <a:endParaRPr lang="en-US" altLang="zh-TW" sz="3600" kern="0" dirty="0">
              <a:latin typeface="Calibri" pitchFamily="34" charset="0"/>
              <a:ea typeface="標楷體" pitchFamily="65" charset="-120"/>
            </a:endParaRPr>
          </a:p>
        </p:txBody>
      </p:sp>
      <p:sp>
        <p:nvSpPr>
          <p:cNvPr id="5" name="Rectangle 2"/>
          <p:cNvSpPr txBox="1">
            <a:spLocks noChangeArrowheads="1"/>
          </p:cNvSpPr>
          <p:nvPr/>
        </p:nvSpPr>
        <p:spPr bwMode="auto">
          <a:xfrm>
            <a:off x="130175" y="-90488"/>
            <a:ext cx="8515350" cy="600076"/>
          </a:xfrm>
          <a:prstGeom prst="rect">
            <a:avLst/>
          </a:prstGeom>
          <a:noFill/>
          <a:ln w="9525">
            <a:noFill/>
            <a:miter lim="800000"/>
            <a:headEnd/>
            <a:tailEnd/>
          </a:ln>
        </p:spPr>
        <p:txBody>
          <a:bodyPr lIns="0" rIns="0"/>
          <a:lstStyle/>
          <a:p>
            <a:pPr eaLnBrk="1" hangingPunct="1">
              <a:lnSpc>
                <a:spcPct val="95000"/>
              </a:lnSpc>
              <a:defRPr/>
            </a:pPr>
            <a:r>
              <a:rPr lang="en-US" altLang="zh-TW" sz="4400" b="1" kern="0" dirty="0">
                <a:solidFill>
                  <a:schemeClr val="bg1">
                    <a:lumMod val="95000"/>
                  </a:schemeClr>
                </a:solidFill>
                <a:effectLst>
                  <a:outerShdw blurRad="38100" dist="38100" dir="2700000" algn="tl">
                    <a:srgbClr val="000000">
                      <a:alpha val="43137"/>
                    </a:srgbClr>
                  </a:outerShdw>
                </a:effectLst>
                <a:latin typeface="Calibri" pitchFamily="34" charset="0"/>
                <a:ea typeface="標楷體" pitchFamily="65" charset="-120"/>
              </a:rPr>
              <a:t>MxM Card VS Models</a:t>
            </a:r>
            <a:endParaRPr lang="zh-TW" altLang="en-US" sz="4400" b="1" kern="0" dirty="0">
              <a:solidFill>
                <a:schemeClr val="bg1">
                  <a:lumMod val="95000"/>
                </a:schemeClr>
              </a:solidFill>
              <a:effectLst>
                <a:outerShdw blurRad="38100" dist="38100" dir="2700000" algn="tl">
                  <a:srgbClr val="000000">
                    <a:alpha val="43137"/>
                  </a:srgbClr>
                </a:outerShdw>
              </a:effectLst>
              <a:latin typeface="+mj-lt"/>
              <a:ea typeface="新細明體" pitchFamily="18" charset="-120"/>
              <a:cs typeface="+mj-cs"/>
            </a:endParaRPr>
          </a:p>
        </p:txBody>
      </p:sp>
      <p:graphicFrame>
        <p:nvGraphicFramePr>
          <p:cNvPr id="4" name="表格 3"/>
          <p:cNvGraphicFramePr>
            <a:graphicFrameLocks noGrp="1"/>
          </p:cNvGraphicFramePr>
          <p:nvPr/>
        </p:nvGraphicFramePr>
        <p:xfrm>
          <a:off x="166258" y="1357023"/>
          <a:ext cx="8783783" cy="4849812"/>
        </p:xfrm>
        <a:graphic>
          <a:graphicData uri="http://schemas.openxmlformats.org/drawingml/2006/table">
            <a:tbl>
              <a:tblPr/>
              <a:tblGrid>
                <a:gridCol w="2161306"/>
                <a:gridCol w="2302775"/>
                <a:gridCol w="2159851"/>
                <a:gridCol w="2159851"/>
              </a:tblGrid>
              <a:tr h="184917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dirty="0" smtClean="0">
                          <a:ln>
                            <a:noFill/>
                          </a:ln>
                          <a:solidFill>
                            <a:srgbClr val="FFFFFF"/>
                          </a:solidFill>
                          <a:effectLst>
                            <a:outerShdw blurRad="38100" dist="38100" dir="2700000" algn="tl">
                              <a:srgbClr val="000000"/>
                            </a:outerShdw>
                          </a:effectLst>
                          <a:latin typeface="Calibri" pitchFamily="34" charset="0"/>
                          <a:ea typeface="新細明體" pitchFamily="18" charset="-120"/>
                        </a:rPr>
                        <a:t>           ID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TW" sz="2200" b="1" i="0" u="none" strike="noStrike" cap="none" normalizeH="0" baseline="0" dirty="0" smtClean="0">
                        <a:ln>
                          <a:noFill/>
                        </a:ln>
                        <a:solidFill>
                          <a:srgbClr val="FFFFFF"/>
                        </a:solidFill>
                        <a:effectLst>
                          <a:outerShdw blurRad="38100" dist="38100" dir="2700000" algn="tl">
                            <a:srgbClr val="000000"/>
                          </a:outerShdw>
                        </a:effectLst>
                        <a:latin typeface="Calibri" pitchFamily="34" charset="0"/>
                        <a:ea typeface="新細明體" pitchFamily="18" charset="-12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dirty="0" smtClean="0">
                          <a:ln>
                            <a:noFill/>
                          </a:ln>
                          <a:solidFill>
                            <a:srgbClr val="FFFFFF"/>
                          </a:solidFill>
                          <a:effectLst>
                            <a:outerShdw blurRad="38100" dist="38100" dir="2700000" algn="tl">
                              <a:srgbClr val="000000"/>
                            </a:outerShdw>
                          </a:effectLst>
                          <a:latin typeface="Calibri" pitchFamily="34" charset="0"/>
                          <a:ea typeface="新細明體" pitchFamily="18" charset="-120"/>
                        </a:rPr>
                        <a:t>Graphics</a:t>
                      </a:r>
                      <a:endParaRPr kumimoji="0" lang="zh-TW" altLang="en-US" sz="2400" b="1" i="0" u="none" strike="noStrike" cap="none" normalizeH="0" baseline="0" dirty="0" smtClean="0">
                        <a:ln>
                          <a:noFill/>
                        </a:ln>
                        <a:solidFill>
                          <a:srgbClr val="FFFFFF"/>
                        </a:solidFill>
                        <a:effectLst>
                          <a:outerShdw blurRad="38100" dist="38100" dir="2700000" algn="tl">
                            <a:srgbClr val="000000"/>
                          </a:outerShdw>
                        </a:effectLst>
                        <a:latin typeface="Calibri" pitchFamily="34" charset="0"/>
                        <a:ea typeface="新細明體" pitchFamily="18" charset="-12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400" b="1" i="0" u="none" strike="noStrike" cap="none" normalizeH="0" baseline="0" dirty="0" smtClean="0">
                          <a:ln>
                            <a:noFill/>
                          </a:ln>
                          <a:solidFill>
                            <a:srgbClr val="FFFFFF"/>
                          </a:solidFill>
                          <a:effectLst>
                            <a:outerShdw blurRad="38100" dist="38100" dir="2700000" algn="tl">
                              <a:srgbClr val="000000"/>
                            </a:outerShdw>
                          </a:effectLst>
                          <a:latin typeface="Calibri" pitchFamily="34" charset="0"/>
                          <a:ea typeface="新細明體" pitchFamily="18" charset="-120"/>
                        </a:rPr>
                        <a:t>P37xSM-A</a:t>
                      </a:r>
                      <a:endParaRPr kumimoji="0" lang="zh-TW" altLang="en-US" sz="2400" b="1" i="0" u="none" strike="noStrike" cap="none" normalizeH="0" baseline="0" dirty="0" smtClean="0">
                        <a:ln>
                          <a:noFill/>
                        </a:ln>
                        <a:solidFill>
                          <a:srgbClr val="FFFFFF"/>
                        </a:solidFill>
                        <a:effectLst>
                          <a:outerShdw blurRad="38100" dist="38100" dir="2700000" algn="tl">
                            <a:srgbClr val="000000"/>
                          </a:outerShdw>
                        </a:effectLst>
                        <a:latin typeface="Calibri" pitchFamily="34" charset="0"/>
                        <a:ea typeface="新細明體" pitchFamily="18" charset="-120"/>
                      </a:endParaRPr>
                    </a:p>
                  </a:txBody>
                  <a:tcPr marL="36000" marR="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2400" b="1" i="0" u="none" strike="noStrike" cap="none" normalizeH="0" baseline="0" dirty="0" smtClean="0">
                          <a:ln>
                            <a:noFill/>
                          </a:ln>
                          <a:solidFill>
                            <a:srgbClr val="FFFFFF"/>
                          </a:solidFill>
                          <a:effectLst>
                            <a:outerShdw blurRad="38100" dist="38100" dir="2700000" algn="tl">
                              <a:srgbClr val="000000"/>
                            </a:outerShdw>
                          </a:effectLst>
                          <a:latin typeface="Calibri" pitchFamily="34" charset="0"/>
                          <a:ea typeface="新細明體" pitchFamily="18" charset="-120"/>
                        </a:rPr>
                        <a:t>P17xSM-A</a:t>
                      </a:r>
                      <a:endParaRPr kumimoji="0" lang="zh-TW" altLang="en-US" sz="2400" b="1" i="0" u="none" strike="noStrike" cap="none" normalizeH="0" baseline="0" dirty="0" smtClean="0">
                        <a:ln>
                          <a:noFill/>
                        </a:ln>
                        <a:solidFill>
                          <a:srgbClr val="FFFFFF"/>
                        </a:solidFill>
                        <a:effectLst>
                          <a:outerShdw blurRad="38100" dist="38100" dir="2700000" algn="tl">
                            <a:srgbClr val="000000"/>
                          </a:outerShdw>
                        </a:effectLst>
                        <a:latin typeface="Calibri" pitchFamily="34" charset="0"/>
                        <a:ea typeface="新細明體" pitchFamily="18" charset="-120"/>
                      </a:endParaRPr>
                    </a:p>
                  </a:txBody>
                  <a:tcPr marL="36000" marR="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2400" b="1" i="0" u="none" strike="noStrike" cap="none" normalizeH="0" baseline="0" dirty="0" smtClean="0">
                          <a:ln>
                            <a:noFill/>
                          </a:ln>
                          <a:solidFill>
                            <a:srgbClr val="FFFFFF"/>
                          </a:solidFill>
                          <a:effectLst>
                            <a:outerShdw blurRad="38100" dist="38100" dir="2700000" algn="tl">
                              <a:srgbClr val="000000"/>
                            </a:outerShdw>
                          </a:effectLst>
                          <a:latin typeface="Calibri" pitchFamily="34" charset="0"/>
                          <a:ea typeface="新細明體" pitchFamily="18" charset="-120"/>
                        </a:rPr>
                        <a:t>P150SM-A</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2400" b="1" i="0" u="none" strike="noStrike" cap="none" normalizeH="0" baseline="0" dirty="0" smtClean="0">
                          <a:ln>
                            <a:noFill/>
                          </a:ln>
                          <a:solidFill>
                            <a:srgbClr val="FFFFFF"/>
                          </a:solidFill>
                          <a:effectLst>
                            <a:outerShdw blurRad="38100" dist="38100" dir="2700000" algn="tl">
                              <a:srgbClr val="000000"/>
                            </a:outerShdw>
                          </a:effectLst>
                          <a:latin typeface="Calibri" pitchFamily="34" charset="0"/>
                          <a:ea typeface="新細明體" pitchFamily="18" charset="-120"/>
                        </a:rPr>
                        <a:t>/ P157SM-A</a:t>
                      </a:r>
                      <a:endParaRPr kumimoji="0" lang="zh-TW" altLang="en-US" sz="2400" b="1" i="0" u="none" strike="noStrike" cap="none" normalizeH="0" baseline="0" dirty="0" smtClean="0">
                        <a:ln>
                          <a:noFill/>
                        </a:ln>
                        <a:solidFill>
                          <a:srgbClr val="FFFFFF"/>
                        </a:solidFill>
                        <a:effectLst>
                          <a:outerShdw blurRad="38100" dist="38100" dir="2700000" algn="tl">
                            <a:srgbClr val="000000"/>
                          </a:outerShdw>
                        </a:effectLst>
                        <a:latin typeface="Calibri" pitchFamily="34" charset="0"/>
                        <a:ea typeface="新細明體" pitchFamily="18" charset="-120"/>
                      </a:endParaRPr>
                    </a:p>
                  </a:txBody>
                  <a:tcPr marL="36000" marR="360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chemeClr val="accent1"/>
                    </a:solidFill>
                  </a:tcPr>
                </a:tc>
              </a:tr>
              <a:tr h="150031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TW" sz="2800" b="1" kern="0" dirty="0" smtClean="0">
                          <a:latin typeface="Calibri" pitchFamily="34" charset="0"/>
                          <a:ea typeface="標楷體" pitchFamily="65" charset="-120"/>
                          <a:sym typeface="Wingdings" pitchFamily="2" charset="2"/>
                        </a:rPr>
                        <a:t>GTX 980M</a:t>
                      </a:r>
                      <a:endParaRPr kumimoji="0" lang="zh-TW" altLang="en-US" sz="2800" b="1" i="0" u="none" strike="noStrike" cap="none" normalizeH="0" baseline="0" dirty="0" smtClean="0">
                        <a:ln>
                          <a:noFill/>
                        </a:ln>
                        <a:solidFill>
                          <a:srgbClr val="000000"/>
                        </a:solidFill>
                        <a:effectLst>
                          <a:outerShdw blurRad="38100" dist="38100" dir="2700000" algn="tl">
                            <a:srgbClr val="FFFFFF"/>
                          </a:outerShdw>
                        </a:effectLst>
                        <a:latin typeface="Calibri" pitchFamily="34" charset="0"/>
                        <a:ea typeface="新細明體" pitchFamily="18" charset="-12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rgbClr val="CCD0D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rPr>
                        <a:t>√</a:t>
                      </a:r>
                      <a:endParaRPr kumimoji="0" lang="zh-TW" altLang="en-US"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rgbClr val="CCD0D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rPr>
                        <a:t>√</a:t>
                      </a:r>
                      <a:endParaRPr kumimoji="0" lang="zh-TW" altLang="en-US"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rgbClr val="CCD0D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rPr>
                        <a:t>√</a:t>
                      </a:r>
                      <a:endParaRPr kumimoji="0" lang="zh-TW" altLang="en-US"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rgbClr val="CCD0D6"/>
                    </a:solidFill>
                  </a:tcPr>
                </a:tc>
              </a:tr>
              <a:tr h="150031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TW" sz="2800" b="1" kern="0" dirty="0" smtClean="0">
                          <a:latin typeface="Calibri" pitchFamily="34" charset="0"/>
                          <a:ea typeface="標楷體" pitchFamily="65" charset="-120"/>
                          <a:sym typeface="Wingdings" pitchFamily="2" charset="2"/>
                        </a:rPr>
                        <a:t>GTX 970M</a:t>
                      </a:r>
                      <a:endParaRPr kumimoji="0" lang="zh-TW" altLang="en-US" sz="2800" b="1" i="0" u="none" strike="noStrike" cap="none" normalizeH="0" baseline="0" dirty="0" smtClean="0">
                        <a:ln>
                          <a:noFill/>
                        </a:ln>
                        <a:solidFill>
                          <a:srgbClr val="000000"/>
                        </a:solidFill>
                        <a:effectLst>
                          <a:outerShdw blurRad="38100" dist="38100" dir="2700000" algn="tl">
                            <a:srgbClr val="FFFFFF"/>
                          </a:outerShdw>
                        </a:effectLst>
                        <a:latin typeface="Calibri" pitchFamily="34" charset="0"/>
                        <a:ea typeface="新細明體" pitchFamily="18" charset="-12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rgbClr val="E7E9E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rPr>
                        <a:t>√</a:t>
                      </a:r>
                      <a:endParaRPr kumimoji="0" lang="zh-TW" altLang="en-US"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rgbClr val="E7E9E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rPr>
                        <a:t>√</a:t>
                      </a:r>
                      <a:endParaRPr kumimoji="0" lang="zh-TW" altLang="en-US"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rgbClr val="E7E9E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rPr>
                        <a:t>√</a:t>
                      </a:r>
                      <a:endParaRPr kumimoji="0" lang="zh-TW" altLang="en-US" sz="3200" b="0" i="0" u="none" strike="noStrike" cap="none" normalizeH="0" baseline="0" dirty="0" smtClean="0">
                        <a:ln>
                          <a:noFill/>
                        </a:ln>
                        <a:solidFill>
                          <a:srgbClr val="FF0000"/>
                        </a:solidFill>
                        <a:effectLst>
                          <a:outerShdw blurRad="38100" dist="38100" dir="2700000" algn="tl">
                            <a:srgbClr val="FFFFFF"/>
                          </a:outerShdw>
                        </a:effectLst>
                        <a:latin typeface="Calibri" pitchFamily="34" charset="0"/>
                        <a:ea typeface="新細明體" pitchFamily="18" charset="-12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cell3D prstMaterial="dkEdge">
                      <a:bevel prst="coolSlant"/>
                      <a:lightRig rig="flood" dir="t"/>
                    </a:cell3D>
                    <a:solidFill>
                      <a:srgbClr val="E7E9EC"/>
                    </a:solidFill>
                  </a:tcPr>
                </a:tc>
              </a:tr>
            </a:tbl>
          </a:graphicData>
        </a:graphic>
      </p:graphicFrame>
      <p:cxnSp>
        <p:nvCxnSpPr>
          <p:cNvPr id="12322" name="直線接點 8"/>
          <p:cNvCxnSpPr>
            <a:cxnSpLocks noChangeShapeType="1"/>
          </p:cNvCxnSpPr>
          <p:nvPr/>
        </p:nvCxnSpPr>
        <p:spPr bwMode="auto">
          <a:xfrm>
            <a:off x="207818" y="1662545"/>
            <a:ext cx="2105895" cy="1288472"/>
          </a:xfrm>
          <a:prstGeom prst="line">
            <a:avLst/>
          </a:prstGeom>
          <a:noFill/>
          <a:ln w="25400" algn="ctr">
            <a:solidFill>
              <a:schemeClr val="bg1"/>
            </a:solidFill>
            <a:round/>
            <a:headEnd/>
            <a:tailEnd/>
          </a:ln>
        </p:spPr>
      </p:cxn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標題 3"/>
          <p:cNvSpPr>
            <a:spLocks noGrp="1"/>
          </p:cNvSpPr>
          <p:nvPr>
            <p:ph type="ctrTitle" sz="quarter"/>
          </p:nvPr>
        </p:nvSpPr>
        <p:spPr/>
        <p:txBody>
          <a:bodyPr anchor="ctr"/>
          <a:lstStyle/>
          <a:p>
            <a:pPr algn="ctr"/>
            <a:r>
              <a:rPr lang="en-US" altLang="zh-TW" sz="5400" dirty="0" smtClean="0">
                <a:ea typeface="新細明體" charset="-120"/>
              </a:rPr>
              <a:t>N16 Features</a:t>
            </a:r>
            <a:endParaRPr lang="zh-TW" altLang="en-US" sz="5400" dirty="0" smtClean="0">
              <a:ea typeface="新細明體" charset="-120"/>
            </a:endParaRPr>
          </a:p>
        </p:txBody>
      </p:sp>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字方塊 107"/>
          <p:cNvSpPr txBox="1"/>
          <p:nvPr/>
        </p:nvSpPr>
        <p:spPr>
          <a:xfrm>
            <a:off x="0" y="471488"/>
            <a:ext cx="4584700" cy="585787"/>
          </a:xfrm>
          <a:prstGeom prst="rect">
            <a:avLst/>
          </a:prstGeom>
          <a:noFill/>
        </p:spPr>
        <p:txBody>
          <a:bodyPr>
            <a:spAutoFit/>
          </a:bodyPr>
          <a:lstStyle/>
          <a:p>
            <a:pPr algn="ctr">
              <a:defRPr/>
            </a:pPr>
            <a:r>
              <a:rPr lang="en-US" altLang="zh-TW" sz="3200" b="1" dirty="0">
                <a:solidFill>
                  <a:srgbClr val="404040"/>
                </a:solidFill>
                <a:effectLst>
                  <a:outerShdw blurRad="38100" dist="38100" dir="2700000" algn="tl">
                    <a:srgbClr val="C0C0C0"/>
                  </a:outerShdw>
                </a:effectLst>
                <a:ea typeface="新細明體" pitchFamily="18" charset="-120"/>
              </a:rPr>
              <a:t>8 Series</a:t>
            </a:r>
            <a:endParaRPr lang="zh-TW" altLang="en-US" sz="3200" b="1" dirty="0">
              <a:solidFill>
                <a:srgbClr val="404040"/>
              </a:solidFill>
              <a:effectLst>
                <a:outerShdw blurRad="38100" dist="38100" dir="2700000" algn="tl">
                  <a:srgbClr val="C0C0C0"/>
                </a:outerShdw>
              </a:effectLst>
              <a:ea typeface="新細明體" pitchFamily="18" charset="-120"/>
            </a:endParaRPr>
          </a:p>
        </p:txBody>
      </p:sp>
      <p:sp>
        <p:nvSpPr>
          <p:cNvPr id="69" name="文字方塊 68"/>
          <p:cNvSpPr txBox="1"/>
          <p:nvPr/>
        </p:nvSpPr>
        <p:spPr>
          <a:xfrm>
            <a:off x="4559300" y="471488"/>
            <a:ext cx="4584700" cy="585787"/>
          </a:xfrm>
          <a:prstGeom prst="rect">
            <a:avLst/>
          </a:prstGeom>
          <a:noFill/>
        </p:spPr>
        <p:txBody>
          <a:bodyPr>
            <a:spAutoFit/>
          </a:bodyPr>
          <a:lstStyle/>
          <a:p>
            <a:pPr algn="ctr">
              <a:defRPr/>
            </a:pPr>
            <a:r>
              <a:rPr lang="en-US" altLang="zh-TW" sz="3200" b="1" dirty="0">
                <a:solidFill>
                  <a:srgbClr val="404040"/>
                </a:solidFill>
                <a:effectLst>
                  <a:outerShdw blurRad="38100" dist="38100" dir="2700000" algn="tl">
                    <a:srgbClr val="C0C0C0"/>
                  </a:outerShdw>
                </a:effectLst>
                <a:ea typeface="新細明體" pitchFamily="18" charset="-120"/>
              </a:rPr>
              <a:t>9 Series</a:t>
            </a:r>
            <a:endParaRPr lang="zh-TW" altLang="en-US" sz="3200" b="1" dirty="0">
              <a:solidFill>
                <a:srgbClr val="404040"/>
              </a:solidFill>
              <a:effectLst>
                <a:outerShdw blurRad="38100" dist="38100" dir="2700000" algn="tl">
                  <a:srgbClr val="C0C0C0"/>
                </a:outerShdw>
              </a:effectLst>
              <a:ea typeface="新細明體" pitchFamily="18" charset="-120"/>
            </a:endParaRPr>
          </a:p>
        </p:txBody>
      </p:sp>
      <p:sp>
        <p:nvSpPr>
          <p:cNvPr id="105" name="文字方塊 104"/>
          <p:cNvSpPr txBox="1"/>
          <p:nvPr/>
        </p:nvSpPr>
        <p:spPr>
          <a:xfrm rot="1108157">
            <a:off x="1020763" y="1695450"/>
            <a:ext cx="2544762" cy="646113"/>
          </a:xfrm>
          <a:prstGeom prst="rect">
            <a:avLst/>
          </a:prstGeom>
          <a:noFill/>
        </p:spPr>
        <p:txBody>
          <a:bodyPr wrap="none">
            <a:spAutoFit/>
          </a:bodyPr>
          <a:lstStyle/>
          <a:p>
            <a:pPr>
              <a:defRPr/>
            </a:pPr>
            <a:r>
              <a:rPr lang="en-US" altLang="zh-TW" sz="3600" b="1" dirty="0">
                <a:solidFill>
                  <a:srgbClr val="0A2E4C"/>
                </a:solidFill>
                <a:effectLst>
                  <a:outerShdw blurRad="38100" dist="38100" dir="2700000" algn="tl">
                    <a:srgbClr val="C0C0C0"/>
                  </a:outerShdw>
                </a:effectLst>
                <a:ea typeface="新細明體" pitchFamily="18" charset="-120"/>
              </a:rPr>
              <a:t>Enthusiast</a:t>
            </a:r>
            <a:endParaRPr lang="zh-TW" altLang="en-US" sz="3600" b="1" dirty="0">
              <a:solidFill>
                <a:srgbClr val="0A2E4C"/>
              </a:solidFill>
              <a:effectLst>
                <a:outerShdw blurRad="38100" dist="38100" dir="2700000" algn="tl">
                  <a:srgbClr val="C0C0C0"/>
                </a:outerShdw>
              </a:effectLst>
              <a:ea typeface="新細明體" pitchFamily="18" charset="-120"/>
            </a:endParaRPr>
          </a:p>
        </p:txBody>
      </p:sp>
      <p:sp>
        <p:nvSpPr>
          <p:cNvPr id="106" name="文字方塊 105"/>
          <p:cNvSpPr txBox="1"/>
          <p:nvPr/>
        </p:nvSpPr>
        <p:spPr>
          <a:xfrm rot="1108157">
            <a:off x="790575" y="3681413"/>
            <a:ext cx="3005138" cy="646112"/>
          </a:xfrm>
          <a:prstGeom prst="rect">
            <a:avLst/>
          </a:prstGeom>
          <a:noFill/>
        </p:spPr>
        <p:txBody>
          <a:bodyPr wrap="none">
            <a:spAutoFit/>
          </a:bodyPr>
          <a:lstStyle/>
          <a:p>
            <a:pPr>
              <a:defRPr/>
            </a:pPr>
            <a:r>
              <a:rPr lang="en-US" altLang="zh-TW" sz="3600" b="1" dirty="0">
                <a:solidFill>
                  <a:srgbClr val="21526D"/>
                </a:solidFill>
                <a:effectLst>
                  <a:outerShdw blurRad="38100" dist="38100" dir="2700000" algn="tl">
                    <a:srgbClr val="C0C0C0"/>
                  </a:outerShdw>
                </a:effectLst>
                <a:ea typeface="新細明體" pitchFamily="18" charset="-120"/>
              </a:rPr>
              <a:t>Performance</a:t>
            </a:r>
            <a:endParaRPr lang="zh-TW" altLang="en-US" sz="3600" b="1" dirty="0">
              <a:solidFill>
                <a:srgbClr val="21526D"/>
              </a:solidFill>
              <a:effectLst>
                <a:outerShdw blurRad="38100" dist="38100" dir="2700000" algn="tl">
                  <a:srgbClr val="C0C0C0"/>
                </a:outerShdw>
              </a:effectLst>
              <a:ea typeface="新細明體" pitchFamily="18" charset="-120"/>
            </a:endParaRPr>
          </a:p>
        </p:txBody>
      </p:sp>
      <p:sp>
        <p:nvSpPr>
          <p:cNvPr id="107" name="文字方塊 106"/>
          <p:cNvSpPr txBox="1"/>
          <p:nvPr/>
        </p:nvSpPr>
        <p:spPr>
          <a:xfrm rot="1108157">
            <a:off x="1200150" y="5292725"/>
            <a:ext cx="2185988" cy="646113"/>
          </a:xfrm>
          <a:prstGeom prst="rect">
            <a:avLst/>
          </a:prstGeom>
          <a:noFill/>
        </p:spPr>
        <p:txBody>
          <a:bodyPr wrap="none">
            <a:spAutoFit/>
          </a:bodyPr>
          <a:lstStyle/>
          <a:p>
            <a:pPr>
              <a:defRPr/>
            </a:pPr>
            <a:r>
              <a:rPr lang="en-US" altLang="zh-TW" sz="3600" b="1" dirty="0">
                <a:solidFill>
                  <a:srgbClr val="6BADD3"/>
                </a:solidFill>
                <a:effectLst>
                  <a:outerShdw blurRad="38100" dist="38100" dir="2700000" algn="tl">
                    <a:srgbClr val="C0C0C0"/>
                  </a:outerShdw>
                </a:effectLst>
                <a:ea typeface="新細明體" pitchFamily="18" charset="-120"/>
              </a:rPr>
              <a:t>Standard</a:t>
            </a:r>
            <a:endParaRPr lang="zh-TW" altLang="en-US" sz="3600" b="1" dirty="0">
              <a:solidFill>
                <a:srgbClr val="6BADD3"/>
              </a:solidFill>
              <a:effectLst>
                <a:outerShdw blurRad="38100" dist="38100" dir="2700000" algn="tl">
                  <a:srgbClr val="C0C0C0"/>
                </a:outerShdw>
              </a:effectLst>
              <a:ea typeface="新細明體" pitchFamily="18" charset="-120"/>
            </a:endParaRPr>
          </a:p>
        </p:txBody>
      </p:sp>
      <p:sp>
        <p:nvSpPr>
          <p:cNvPr id="71" name="文字方塊 70"/>
          <p:cNvSpPr txBox="1"/>
          <p:nvPr/>
        </p:nvSpPr>
        <p:spPr>
          <a:xfrm rot="1108157">
            <a:off x="5580063" y="1695450"/>
            <a:ext cx="2544762" cy="646113"/>
          </a:xfrm>
          <a:prstGeom prst="rect">
            <a:avLst/>
          </a:prstGeom>
          <a:noFill/>
        </p:spPr>
        <p:txBody>
          <a:bodyPr wrap="none">
            <a:spAutoFit/>
          </a:bodyPr>
          <a:lstStyle/>
          <a:p>
            <a:pPr>
              <a:defRPr/>
            </a:pPr>
            <a:r>
              <a:rPr lang="en-US" altLang="zh-TW" sz="3600" b="1" dirty="0">
                <a:solidFill>
                  <a:srgbClr val="0A2E4C"/>
                </a:solidFill>
                <a:effectLst>
                  <a:outerShdw blurRad="38100" dist="38100" dir="2700000" algn="tl">
                    <a:srgbClr val="C0C0C0"/>
                  </a:outerShdw>
                </a:effectLst>
                <a:ea typeface="新細明體" pitchFamily="18" charset="-120"/>
              </a:rPr>
              <a:t>Enthusiast</a:t>
            </a:r>
            <a:endParaRPr lang="zh-TW" altLang="en-US" sz="3600" b="1" dirty="0">
              <a:solidFill>
                <a:srgbClr val="0A2E4C"/>
              </a:solidFill>
              <a:effectLst>
                <a:outerShdw blurRad="38100" dist="38100" dir="2700000" algn="tl">
                  <a:srgbClr val="C0C0C0"/>
                </a:outerShdw>
              </a:effectLst>
              <a:ea typeface="新細明體" pitchFamily="18" charset="-120"/>
            </a:endParaRPr>
          </a:p>
        </p:txBody>
      </p:sp>
      <p:sp>
        <p:nvSpPr>
          <p:cNvPr id="72" name="文字方塊 71"/>
          <p:cNvSpPr txBox="1"/>
          <p:nvPr/>
        </p:nvSpPr>
        <p:spPr>
          <a:xfrm rot="1108157">
            <a:off x="5349875" y="3681413"/>
            <a:ext cx="3005138" cy="646112"/>
          </a:xfrm>
          <a:prstGeom prst="rect">
            <a:avLst/>
          </a:prstGeom>
          <a:noFill/>
        </p:spPr>
        <p:txBody>
          <a:bodyPr wrap="none">
            <a:spAutoFit/>
          </a:bodyPr>
          <a:lstStyle/>
          <a:p>
            <a:pPr>
              <a:defRPr/>
            </a:pPr>
            <a:r>
              <a:rPr lang="en-US" altLang="zh-TW" sz="3600" b="1" dirty="0">
                <a:solidFill>
                  <a:srgbClr val="21526D"/>
                </a:solidFill>
                <a:effectLst>
                  <a:outerShdw blurRad="38100" dist="38100" dir="2700000" algn="tl">
                    <a:srgbClr val="C0C0C0"/>
                  </a:outerShdw>
                </a:effectLst>
                <a:ea typeface="新細明體" pitchFamily="18" charset="-120"/>
              </a:rPr>
              <a:t>Performance</a:t>
            </a:r>
            <a:endParaRPr lang="zh-TW" altLang="en-US" sz="3600" b="1" dirty="0">
              <a:solidFill>
                <a:srgbClr val="21526D"/>
              </a:solidFill>
              <a:effectLst>
                <a:outerShdw blurRad="38100" dist="38100" dir="2700000" algn="tl">
                  <a:srgbClr val="C0C0C0"/>
                </a:outerShdw>
              </a:effectLst>
              <a:ea typeface="新細明體" pitchFamily="18" charset="-120"/>
            </a:endParaRPr>
          </a:p>
        </p:txBody>
      </p:sp>
      <p:sp>
        <p:nvSpPr>
          <p:cNvPr id="74" name="文字方塊 73"/>
          <p:cNvSpPr txBox="1"/>
          <p:nvPr/>
        </p:nvSpPr>
        <p:spPr>
          <a:xfrm rot="1108157">
            <a:off x="5759450" y="5292725"/>
            <a:ext cx="2185988" cy="646113"/>
          </a:xfrm>
          <a:prstGeom prst="rect">
            <a:avLst/>
          </a:prstGeom>
          <a:noFill/>
        </p:spPr>
        <p:txBody>
          <a:bodyPr wrap="none">
            <a:spAutoFit/>
          </a:bodyPr>
          <a:lstStyle/>
          <a:p>
            <a:pPr>
              <a:defRPr/>
            </a:pPr>
            <a:r>
              <a:rPr lang="en-US" altLang="zh-TW" sz="3600" b="1" dirty="0">
                <a:solidFill>
                  <a:srgbClr val="6BADD3"/>
                </a:solidFill>
                <a:effectLst>
                  <a:outerShdw blurRad="38100" dist="38100" dir="2700000" algn="tl">
                    <a:srgbClr val="C0C0C0"/>
                  </a:outerShdw>
                </a:effectLst>
                <a:ea typeface="新細明體" pitchFamily="18" charset="-120"/>
              </a:rPr>
              <a:t>Standard</a:t>
            </a:r>
            <a:endParaRPr lang="zh-TW" altLang="en-US" sz="3600" b="1" dirty="0">
              <a:solidFill>
                <a:srgbClr val="6BADD3"/>
              </a:solidFill>
              <a:effectLst>
                <a:outerShdw blurRad="38100" dist="38100" dir="2700000" algn="tl">
                  <a:srgbClr val="C0C0C0"/>
                </a:outerShdw>
              </a:effectLst>
              <a:ea typeface="新細明體" pitchFamily="18" charset="-120"/>
            </a:endParaRPr>
          </a:p>
        </p:txBody>
      </p:sp>
      <p:sp>
        <p:nvSpPr>
          <p:cNvPr id="60" name="矩形 59"/>
          <p:cNvSpPr/>
          <p:nvPr/>
        </p:nvSpPr>
        <p:spPr bwMode="auto">
          <a:xfrm>
            <a:off x="0" y="471488"/>
            <a:ext cx="4560888" cy="5938837"/>
          </a:xfrm>
          <a:prstGeom prst="rect">
            <a:avLst/>
          </a:prstGeom>
          <a:solidFill>
            <a:schemeClr val="accent2">
              <a:lumMod val="60000"/>
              <a:lumOff val="40000"/>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defRPr/>
            </a:pPr>
            <a:endParaRPr lang="zh-TW" altLang="en-US">
              <a:ea typeface="新細明體" pitchFamily="18" charset="-120"/>
            </a:endParaRPr>
          </a:p>
        </p:txBody>
      </p:sp>
      <p:sp>
        <p:nvSpPr>
          <p:cNvPr id="61" name="矩形 60"/>
          <p:cNvSpPr/>
          <p:nvPr/>
        </p:nvSpPr>
        <p:spPr bwMode="auto">
          <a:xfrm>
            <a:off x="4560888" y="471488"/>
            <a:ext cx="4583112" cy="5938837"/>
          </a:xfrm>
          <a:prstGeom prst="rect">
            <a:avLst/>
          </a:prstGeom>
          <a:solidFill>
            <a:schemeClr val="accent2">
              <a:lumMod val="75000"/>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defRPr/>
            </a:pPr>
            <a:endParaRPr lang="zh-TW" altLang="en-US">
              <a:ea typeface="新細明體" pitchFamily="18" charset="-120"/>
            </a:endParaRPr>
          </a:p>
        </p:txBody>
      </p:sp>
      <p:sp>
        <p:nvSpPr>
          <p:cNvPr id="5" name="Rectangle 2"/>
          <p:cNvSpPr txBox="1">
            <a:spLocks noChangeArrowheads="1"/>
          </p:cNvSpPr>
          <p:nvPr/>
        </p:nvSpPr>
        <p:spPr bwMode="auto">
          <a:xfrm>
            <a:off x="33190" y="-90488"/>
            <a:ext cx="8515350" cy="600076"/>
          </a:xfrm>
          <a:prstGeom prst="rect">
            <a:avLst/>
          </a:prstGeom>
          <a:noFill/>
          <a:ln w="9525">
            <a:noFill/>
            <a:miter lim="800000"/>
            <a:headEnd/>
            <a:tailEnd/>
          </a:ln>
        </p:spPr>
        <p:txBody>
          <a:bodyPr lIns="0" rIns="0"/>
          <a:lstStyle/>
          <a:p>
            <a:pPr eaLnBrk="1" hangingPunct="1">
              <a:lnSpc>
                <a:spcPct val="95000"/>
              </a:lnSpc>
              <a:defRPr/>
            </a:pPr>
            <a:r>
              <a:rPr lang="en-US" altLang="zh-TW" sz="4400" b="1" kern="0" dirty="0" smtClean="0">
                <a:solidFill>
                  <a:schemeClr val="bg1"/>
                </a:solidFill>
                <a:effectLst>
                  <a:outerShdw blurRad="38100" dist="38100" dir="2700000" algn="tl">
                    <a:srgbClr val="000000">
                      <a:alpha val="43137"/>
                    </a:srgbClr>
                  </a:outerShdw>
                </a:effectLst>
                <a:latin typeface="+mj-lt"/>
                <a:ea typeface="新細明體" pitchFamily="18" charset="-120"/>
                <a:cs typeface="+mj-cs"/>
              </a:rPr>
              <a:t>New Architecture</a:t>
            </a:r>
            <a:endParaRPr lang="zh-TW" altLang="en-US" sz="4400" b="1" kern="0" dirty="0">
              <a:solidFill>
                <a:schemeClr val="bg1"/>
              </a:solidFill>
              <a:effectLst>
                <a:outerShdw blurRad="38100" dist="38100" dir="2700000" algn="tl">
                  <a:srgbClr val="000000">
                    <a:alpha val="43137"/>
                  </a:srgbClr>
                </a:outerShdw>
              </a:effectLst>
              <a:latin typeface="+mj-lt"/>
              <a:ea typeface="新細明體" pitchFamily="18" charset="-120"/>
              <a:cs typeface="+mj-cs"/>
            </a:endParaRPr>
          </a:p>
        </p:txBody>
      </p:sp>
      <p:cxnSp>
        <p:nvCxnSpPr>
          <p:cNvPr id="66" name="直線接點 65"/>
          <p:cNvCxnSpPr/>
          <p:nvPr/>
        </p:nvCxnSpPr>
        <p:spPr bwMode="auto">
          <a:xfrm>
            <a:off x="4583113" y="3032125"/>
            <a:ext cx="4560887" cy="0"/>
          </a:xfrm>
          <a:prstGeom prst="line">
            <a:avLst/>
          </a:prstGeom>
          <a:solidFill>
            <a:schemeClr val="accent1"/>
          </a:solidFill>
          <a:ln w="38100" cap="flat" cmpd="sng" algn="ctr">
            <a:solidFill>
              <a:schemeClr val="accent2">
                <a:lumMod val="60000"/>
                <a:lumOff val="40000"/>
              </a:schemeClr>
            </a:solidFill>
            <a:prstDash val="sysDot"/>
            <a:round/>
            <a:headEnd type="none" w="med" len="med"/>
            <a:tailEnd type="none" w="med" len="med"/>
          </a:ln>
          <a:effectLst/>
        </p:spPr>
      </p:cxnSp>
      <p:cxnSp>
        <p:nvCxnSpPr>
          <p:cNvPr id="67" name="直線接點 66"/>
          <p:cNvCxnSpPr/>
          <p:nvPr/>
        </p:nvCxnSpPr>
        <p:spPr bwMode="auto">
          <a:xfrm>
            <a:off x="4583113" y="4759325"/>
            <a:ext cx="4560887" cy="0"/>
          </a:xfrm>
          <a:prstGeom prst="line">
            <a:avLst/>
          </a:prstGeom>
          <a:solidFill>
            <a:schemeClr val="accent1"/>
          </a:solidFill>
          <a:ln w="38100" cap="flat" cmpd="sng" algn="ctr">
            <a:solidFill>
              <a:schemeClr val="accent2">
                <a:lumMod val="60000"/>
                <a:lumOff val="40000"/>
              </a:schemeClr>
            </a:solidFill>
            <a:prstDash val="sysDot"/>
            <a:round/>
            <a:headEnd type="none" w="med" len="med"/>
            <a:tailEnd type="none" w="med" len="med"/>
          </a:ln>
          <a:effectLst/>
        </p:spPr>
      </p:cxnSp>
      <p:cxnSp>
        <p:nvCxnSpPr>
          <p:cNvPr id="109" name="直線接點 108"/>
          <p:cNvCxnSpPr/>
          <p:nvPr/>
        </p:nvCxnSpPr>
        <p:spPr bwMode="auto">
          <a:xfrm>
            <a:off x="23813" y="3032125"/>
            <a:ext cx="4560887" cy="0"/>
          </a:xfrm>
          <a:prstGeom prst="line">
            <a:avLst/>
          </a:prstGeom>
          <a:solidFill>
            <a:schemeClr val="accent1"/>
          </a:solidFill>
          <a:ln w="38100" cap="flat" cmpd="sng" algn="ctr">
            <a:solidFill>
              <a:schemeClr val="accent2">
                <a:lumMod val="60000"/>
                <a:lumOff val="40000"/>
              </a:schemeClr>
            </a:solidFill>
            <a:prstDash val="sysDot"/>
            <a:round/>
            <a:headEnd type="none" w="med" len="med"/>
            <a:tailEnd type="none" w="med" len="med"/>
          </a:ln>
          <a:effectLst/>
        </p:spPr>
      </p:cxnSp>
      <p:cxnSp>
        <p:nvCxnSpPr>
          <p:cNvPr id="110" name="直線接點 109"/>
          <p:cNvCxnSpPr/>
          <p:nvPr/>
        </p:nvCxnSpPr>
        <p:spPr bwMode="auto">
          <a:xfrm>
            <a:off x="23813" y="4759325"/>
            <a:ext cx="4560887" cy="0"/>
          </a:xfrm>
          <a:prstGeom prst="line">
            <a:avLst/>
          </a:prstGeom>
          <a:solidFill>
            <a:schemeClr val="accent1"/>
          </a:solidFill>
          <a:ln w="38100" cap="flat" cmpd="sng" algn="ctr">
            <a:solidFill>
              <a:schemeClr val="accent2">
                <a:lumMod val="60000"/>
                <a:lumOff val="40000"/>
              </a:schemeClr>
            </a:solidFill>
            <a:prstDash val="sysDot"/>
            <a:round/>
            <a:headEnd type="none" w="med" len="med"/>
            <a:tailEnd type="none" w="med" len="med"/>
          </a:ln>
          <a:effectLst/>
        </p:spPr>
      </p:cxnSp>
      <p:sp>
        <p:nvSpPr>
          <p:cNvPr id="111" name="圓角矩形 110"/>
          <p:cNvSpPr/>
          <p:nvPr/>
        </p:nvSpPr>
        <p:spPr bwMode="auto">
          <a:xfrm>
            <a:off x="199013" y="847573"/>
            <a:ext cx="3416300" cy="665162"/>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N15E-GX / GTX-880M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112" name="圓角矩形 111"/>
          <p:cNvSpPr/>
          <p:nvPr/>
        </p:nvSpPr>
        <p:spPr bwMode="auto">
          <a:xfrm>
            <a:off x="199013" y="1943100"/>
            <a:ext cx="3416300" cy="666750"/>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N15E-GT / GTX-870M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113" name="圓角矩形 112"/>
          <p:cNvSpPr/>
          <p:nvPr/>
        </p:nvSpPr>
        <p:spPr bwMode="auto">
          <a:xfrm>
            <a:off x="199013" y="3187700"/>
            <a:ext cx="3416300" cy="665163"/>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N15P-GX / GTX-860M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114" name="圓角矩形 113"/>
          <p:cNvSpPr/>
          <p:nvPr/>
        </p:nvSpPr>
        <p:spPr bwMode="auto">
          <a:xfrm>
            <a:off x="199013" y="3967163"/>
            <a:ext cx="3416300" cy="666750"/>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N15P-GT / GTX-850M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115" name="圓角矩形 114"/>
          <p:cNvSpPr/>
          <p:nvPr/>
        </p:nvSpPr>
        <p:spPr bwMode="auto">
          <a:xfrm>
            <a:off x="199013" y="4894263"/>
            <a:ext cx="3416300" cy="665162"/>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N15S-GT / 840M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116" name="圓角矩形 115"/>
          <p:cNvSpPr/>
          <p:nvPr/>
        </p:nvSpPr>
        <p:spPr bwMode="auto">
          <a:xfrm>
            <a:off x="199013" y="5651500"/>
            <a:ext cx="3416300" cy="665163"/>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a:solidFill>
                  <a:srgbClr val="FFFF00"/>
                </a:solidFill>
                <a:effectLst>
                  <a:outerShdw blurRad="38100" dist="38100" dir="2700000" algn="tl">
                    <a:srgbClr val="000000"/>
                  </a:outerShdw>
                </a:effectLst>
                <a:ea typeface="新細明體" pitchFamily="18" charset="-120"/>
              </a:rPr>
              <a:t>N15S-GM / 830M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43" name="文字方塊 42"/>
          <p:cNvSpPr txBox="1"/>
          <p:nvPr/>
        </p:nvSpPr>
        <p:spPr>
          <a:xfrm>
            <a:off x="310430" y="870239"/>
            <a:ext cx="3743332" cy="1569660"/>
          </a:xfrm>
          <a:prstGeom prst="rect">
            <a:avLst/>
          </a:prstGeom>
          <a:noFill/>
        </p:spPr>
        <p:txBody>
          <a:bodyPr wrap="none" rtlCol="0">
            <a:spAutoFit/>
            <a:scene3d>
              <a:camera prst="orthographicFront"/>
              <a:lightRig rig="threePt" dir="t"/>
            </a:scene3d>
            <a:sp3d extrusionH="57150">
              <a:bevelT w="82550" h="38100" prst="coolSlant"/>
            </a:sp3d>
          </a:bodyPr>
          <a:lstStyle/>
          <a:p>
            <a:r>
              <a:rPr lang="en-US" altLang="zh-TW" sz="9600" dirty="0" err="1" smtClean="0">
                <a:effectLst>
                  <a:glow rad="228600">
                    <a:schemeClr val="accent6">
                      <a:satMod val="175000"/>
                      <a:alpha val="40000"/>
                    </a:schemeClr>
                  </a:glow>
                </a:effectLst>
              </a:rPr>
              <a:t>Kepler</a:t>
            </a:r>
            <a:endParaRPr lang="zh-TW" altLang="en-US" sz="9600" dirty="0">
              <a:effectLst>
                <a:glow rad="228600">
                  <a:schemeClr val="accent6">
                    <a:satMod val="175000"/>
                    <a:alpha val="40000"/>
                  </a:schemeClr>
                </a:glow>
              </a:effectLst>
            </a:endParaRPr>
          </a:p>
        </p:txBody>
      </p:sp>
      <p:sp>
        <p:nvSpPr>
          <p:cNvPr id="44" name="文字方塊 43"/>
          <p:cNvSpPr txBox="1"/>
          <p:nvPr/>
        </p:nvSpPr>
        <p:spPr>
          <a:xfrm>
            <a:off x="531775" y="3307775"/>
            <a:ext cx="2916183" cy="2585323"/>
          </a:xfrm>
          <a:prstGeom prst="rect">
            <a:avLst/>
          </a:prstGeom>
          <a:noFill/>
        </p:spPr>
        <p:txBody>
          <a:bodyPr wrap="none" rtlCol="0">
            <a:spAutoFit/>
            <a:scene3d>
              <a:camera prst="orthographicFront"/>
              <a:lightRig rig="threePt" dir="t"/>
            </a:scene3d>
            <a:sp3d extrusionH="57150">
              <a:bevelT w="82550" h="38100" prst="coolSlant"/>
            </a:sp3d>
          </a:bodyPr>
          <a:lstStyle/>
          <a:p>
            <a:pPr algn="ctr"/>
            <a:r>
              <a:rPr lang="en-US" altLang="zh-TW" sz="5400" dirty="0" smtClean="0">
                <a:effectLst>
                  <a:glow rad="228600">
                    <a:schemeClr val="accent6">
                      <a:satMod val="175000"/>
                      <a:alpha val="40000"/>
                    </a:schemeClr>
                  </a:glow>
                </a:effectLst>
              </a:rPr>
              <a:t>1</a:t>
            </a:r>
            <a:r>
              <a:rPr lang="en-US" altLang="zh-TW" sz="5400" baseline="30000" dirty="0" smtClean="0">
                <a:effectLst>
                  <a:glow rad="228600">
                    <a:schemeClr val="accent6">
                      <a:satMod val="175000"/>
                      <a:alpha val="40000"/>
                    </a:schemeClr>
                  </a:glow>
                </a:effectLst>
              </a:rPr>
              <a:t>st</a:t>
            </a:r>
            <a:r>
              <a:rPr lang="en-US" altLang="zh-TW" sz="5400" dirty="0" smtClean="0">
                <a:effectLst>
                  <a:glow rad="228600">
                    <a:schemeClr val="accent6">
                      <a:satMod val="175000"/>
                      <a:alpha val="40000"/>
                    </a:schemeClr>
                  </a:glow>
                </a:effectLst>
              </a:rPr>
              <a:t> Gen</a:t>
            </a:r>
          </a:p>
          <a:p>
            <a:pPr algn="ctr"/>
            <a:r>
              <a:rPr lang="en-US" altLang="zh-TW" sz="5400" dirty="0" smtClean="0">
                <a:effectLst>
                  <a:glow rad="228600">
                    <a:schemeClr val="accent6">
                      <a:satMod val="175000"/>
                      <a:alpha val="40000"/>
                    </a:schemeClr>
                  </a:glow>
                </a:effectLst>
              </a:rPr>
              <a:t>Maxwell</a:t>
            </a:r>
          </a:p>
          <a:p>
            <a:pPr algn="ctr"/>
            <a:r>
              <a:rPr lang="en-US" altLang="zh-TW" sz="5400" dirty="0" smtClean="0">
                <a:effectLst>
                  <a:glow rad="228600">
                    <a:schemeClr val="accent6">
                      <a:satMod val="175000"/>
                      <a:alpha val="40000"/>
                    </a:schemeClr>
                  </a:glow>
                </a:effectLst>
              </a:rPr>
              <a:t>(GM107)</a:t>
            </a:r>
            <a:endParaRPr lang="zh-TW" altLang="en-US" sz="5400" dirty="0">
              <a:effectLst>
                <a:glow rad="228600">
                  <a:schemeClr val="accent6">
                    <a:satMod val="175000"/>
                    <a:alpha val="40000"/>
                  </a:schemeClr>
                </a:glow>
              </a:effectLst>
            </a:endParaRPr>
          </a:p>
        </p:txBody>
      </p:sp>
      <p:sp>
        <p:nvSpPr>
          <p:cNvPr id="34" name="圓角矩形 33"/>
          <p:cNvSpPr/>
          <p:nvPr/>
        </p:nvSpPr>
        <p:spPr bwMode="auto">
          <a:xfrm>
            <a:off x="5177550" y="666750"/>
            <a:ext cx="3416300" cy="665163"/>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N16E-GX </a:t>
            </a:r>
            <a:r>
              <a:rPr lang="en-US" altLang="zh-TW" sz="2400" b="1" dirty="0" smtClean="0">
                <a:solidFill>
                  <a:srgbClr val="FFFF00"/>
                </a:solidFill>
                <a:effectLst>
                  <a:outerShdw blurRad="38100" dist="38100" dir="2700000" algn="tl">
                    <a:srgbClr val="000000"/>
                  </a:outerShdw>
                </a:effectLst>
                <a:ea typeface="新細明體" pitchFamily="18" charset="-120"/>
              </a:rPr>
              <a:t>/ </a:t>
            </a:r>
            <a:r>
              <a:rPr lang="en-US" altLang="zh-TW" sz="2400" b="1" dirty="0" smtClean="0">
                <a:solidFill>
                  <a:srgbClr val="FFFF00"/>
                </a:solidFill>
                <a:effectLst>
                  <a:outerShdw blurRad="38100" dist="38100" dir="2700000" algn="tl">
                    <a:srgbClr val="000000"/>
                  </a:outerShdw>
                </a:effectLst>
                <a:ea typeface="新細明體" pitchFamily="18" charset="-120"/>
              </a:rPr>
              <a:t>GTX-980M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35" name="圓角矩形 34"/>
          <p:cNvSpPr/>
          <p:nvPr/>
        </p:nvSpPr>
        <p:spPr bwMode="auto">
          <a:xfrm>
            <a:off x="5177550" y="1468438"/>
            <a:ext cx="3416300" cy="666750"/>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N16E-GT </a:t>
            </a:r>
            <a:r>
              <a:rPr lang="en-US" altLang="zh-TW" sz="2400" b="1" dirty="0" smtClean="0">
                <a:solidFill>
                  <a:srgbClr val="FFFF00"/>
                </a:solidFill>
                <a:effectLst>
                  <a:outerShdw blurRad="38100" dist="38100" dir="2700000" algn="tl">
                    <a:srgbClr val="000000"/>
                  </a:outerShdw>
                </a:effectLst>
                <a:ea typeface="新細明體" pitchFamily="18" charset="-120"/>
              </a:rPr>
              <a:t>/ </a:t>
            </a:r>
            <a:r>
              <a:rPr lang="en-US" altLang="zh-TW" sz="2400" b="1" dirty="0" smtClean="0">
                <a:solidFill>
                  <a:srgbClr val="FFFF00"/>
                </a:solidFill>
                <a:effectLst>
                  <a:outerShdw blurRad="38100" dist="38100" dir="2700000" algn="tl">
                    <a:srgbClr val="000000"/>
                  </a:outerShdw>
                </a:effectLst>
                <a:ea typeface="新細明體" pitchFamily="18" charset="-120"/>
              </a:rPr>
              <a:t>GTX-970M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37" name="圓角矩形 36"/>
          <p:cNvSpPr/>
          <p:nvPr/>
        </p:nvSpPr>
        <p:spPr bwMode="auto">
          <a:xfrm>
            <a:off x="5177550" y="3187700"/>
            <a:ext cx="3416300" cy="665163"/>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Successor of GTX-860M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38" name="圓角矩形 37"/>
          <p:cNvSpPr/>
          <p:nvPr/>
        </p:nvSpPr>
        <p:spPr bwMode="auto">
          <a:xfrm>
            <a:off x="5177550" y="3967163"/>
            <a:ext cx="3416300" cy="666750"/>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Successor of GTX-850M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39" name="圓角矩形 38"/>
          <p:cNvSpPr/>
          <p:nvPr/>
        </p:nvSpPr>
        <p:spPr bwMode="auto">
          <a:xfrm>
            <a:off x="5177550" y="4894263"/>
            <a:ext cx="3416300" cy="665162"/>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Successor of GTX-840M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40" name="圓角矩形 39"/>
          <p:cNvSpPr/>
          <p:nvPr/>
        </p:nvSpPr>
        <p:spPr bwMode="auto">
          <a:xfrm>
            <a:off x="5177550" y="5651500"/>
            <a:ext cx="3416300" cy="665163"/>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Successor of GTX-830M</a:t>
            </a:r>
            <a:endParaRPr lang="zh-TW" altLang="en-US" sz="2400" b="1" dirty="0">
              <a:solidFill>
                <a:srgbClr val="FFFF00"/>
              </a:solidFill>
              <a:effectLst>
                <a:outerShdw blurRad="38100" dist="38100" dir="2700000" algn="tl">
                  <a:srgbClr val="000000"/>
                </a:outerShdw>
              </a:effectLst>
              <a:ea typeface="新細明體" pitchFamily="18" charset="-120"/>
            </a:endParaRPr>
          </a:p>
        </p:txBody>
      </p:sp>
      <p:sp>
        <p:nvSpPr>
          <p:cNvPr id="41" name="圓角矩形 40"/>
          <p:cNvSpPr/>
          <p:nvPr/>
        </p:nvSpPr>
        <p:spPr bwMode="auto">
          <a:xfrm>
            <a:off x="5177550" y="2260600"/>
            <a:ext cx="3416300" cy="666750"/>
          </a:xfrm>
          <a:prstGeom prst="roundRect">
            <a:avLst/>
          </a:prstGeom>
          <a:solidFill>
            <a:schemeClr val="accent1">
              <a:alpha val="7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r>
              <a:rPr lang="en-US" altLang="zh-TW" sz="2400" b="1" dirty="0" smtClean="0">
                <a:solidFill>
                  <a:srgbClr val="FFFF00"/>
                </a:solidFill>
                <a:effectLst>
                  <a:outerShdw blurRad="38100" dist="38100" dir="2700000" algn="tl">
                    <a:srgbClr val="000000"/>
                  </a:outerShdw>
                </a:effectLst>
                <a:ea typeface="新細明體" pitchFamily="18" charset="-120"/>
              </a:rPr>
              <a:t>Successor of GTX-870M</a:t>
            </a:r>
            <a:endParaRPr lang="zh-TW" altLang="en-US" sz="2400" b="1" dirty="0" smtClean="0">
              <a:solidFill>
                <a:srgbClr val="FFFF00"/>
              </a:solidFill>
              <a:effectLst>
                <a:outerShdw blurRad="38100" dist="38100" dir="2700000" algn="tl">
                  <a:srgbClr val="000000"/>
                </a:outerShdw>
              </a:effectLst>
              <a:ea typeface="新細明體" pitchFamily="18" charset="-120"/>
            </a:endParaRPr>
          </a:p>
        </p:txBody>
      </p:sp>
      <p:sp>
        <p:nvSpPr>
          <p:cNvPr id="45" name="文字方塊 44"/>
          <p:cNvSpPr txBox="1"/>
          <p:nvPr/>
        </p:nvSpPr>
        <p:spPr>
          <a:xfrm>
            <a:off x="5292489" y="436415"/>
            <a:ext cx="2916183" cy="2585323"/>
          </a:xfrm>
          <a:prstGeom prst="rect">
            <a:avLst/>
          </a:prstGeom>
          <a:noFill/>
        </p:spPr>
        <p:txBody>
          <a:bodyPr wrap="none" rtlCol="0">
            <a:spAutoFit/>
            <a:scene3d>
              <a:camera prst="orthographicFront"/>
              <a:lightRig rig="threePt" dir="t"/>
            </a:scene3d>
            <a:sp3d extrusionH="57150">
              <a:bevelT w="82550" h="38100" prst="coolSlant"/>
            </a:sp3d>
          </a:bodyPr>
          <a:lstStyle/>
          <a:p>
            <a:pPr algn="ctr"/>
            <a:r>
              <a:rPr lang="en-US" altLang="zh-TW" sz="5400" dirty="0" smtClean="0">
                <a:effectLst>
                  <a:glow rad="228600">
                    <a:schemeClr val="accent6">
                      <a:satMod val="175000"/>
                      <a:alpha val="40000"/>
                    </a:schemeClr>
                  </a:glow>
                </a:effectLst>
              </a:rPr>
              <a:t>2</a:t>
            </a:r>
            <a:r>
              <a:rPr lang="en-US" altLang="zh-TW" sz="5400" baseline="30000" dirty="0" smtClean="0">
                <a:effectLst>
                  <a:glow rad="228600">
                    <a:schemeClr val="accent6">
                      <a:satMod val="175000"/>
                      <a:alpha val="40000"/>
                    </a:schemeClr>
                  </a:glow>
                </a:effectLst>
              </a:rPr>
              <a:t>nd</a:t>
            </a:r>
            <a:r>
              <a:rPr lang="en-US" altLang="zh-TW" sz="5400" dirty="0" smtClean="0">
                <a:effectLst>
                  <a:glow rad="228600">
                    <a:schemeClr val="accent6">
                      <a:satMod val="175000"/>
                      <a:alpha val="40000"/>
                    </a:schemeClr>
                  </a:glow>
                </a:effectLst>
              </a:rPr>
              <a:t> Gen</a:t>
            </a:r>
          </a:p>
          <a:p>
            <a:pPr algn="ctr"/>
            <a:r>
              <a:rPr lang="en-US" altLang="zh-TW" sz="5400" dirty="0" smtClean="0">
                <a:effectLst>
                  <a:glow rad="228600">
                    <a:schemeClr val="accent6">
                      <a:satMod val="175000"/>
                      <a:alpha val="40000"/>
                    </a:schemeClr>
                  </a:glow>
                </a:effectLst>
              </a:rPr>
              <a:t>Maxwell</a:t>
            </a:r>
          </a:p>
          <a:p>
            <a:pPr algn="ctr"/>
            <a:r>
              <a:rPr lang="en-US" altLang="zh-TW" sz="5400" dirty="0" smtClean="0">
                <a:effectLst>
                  <a:glow rad="228600">
                    <a:schemeClr val="accent6">
                      <a:satMod val="175000"/>
                      <a:alpha val="40000"/>
                    </a:schemeClr>
                  </a:glow>
                </a:effectLst>
              </a:rPr>
              <a:t>(GM204)</a:t>
            </a:r>
            <a:endParaRPr lang="zh-TW" altLang="en-US" sz="5400" dirty="0">
              <a:effectLst>
                <a:glow rad="228600">
                  <a:schemeClr val="accent6">
                    <a:satMod val="175000"/>
                    <a:alpha val="40000"/>
                  </a:schemeClr>
                </a:glow>
              </a:effectLst>
            </a:endParaRPr>
          </a:p>
        </p:txBody>
      </p:sp>
      <p:sp>
        <p:nvSpPr>
          <p:cNvPr id="33" name="文字方塊 32"/>
          <p:cNvSpPr txBox="1"/>
          <p:nvPr/>
        </p:nvSpPr>
        <p:spPr>
          <a:xfrm>
            <a:off x="0" y="6488668"/>
            <a:ext cx="2219518" cy="369332"/>
          </a:xfrm>
          <a:prstGeom prst="rect">
            <a:avLst/>
          </a:prstGeom>
          <a:noFill/>
        </p:spPr>
        <p:txBody>
          <a:bodyPr wrap="none" rtlCol="0">
            <a:spAutoFit/>
          </a:bodyPr>
          <a:lstStyle/>
          <a:p>
            <a:r>
              <a:rPr lang="en-US" altLang="zh-TW" dirty="0" smtClean="0">
                <a:solidFill>
                  <a:schemeClr val="accent3"/>
                </a:solidFill>
              </a:rPr>
              <a:t>Source: </a:t>
            </a:r>
            <a:r>
              <a:rPr lang="en-US" altLang="zh-TW" dirty="0" err="1" smtClean="0">
                <a:solidFill>
                  <a:schemeClr val="accent3"/>
                </a:solidFill>
              </a:rPr>
              <a:t>NVidia</a:t>
            </a:r>
            <a:r>
              <a:rPr lang="en-US" altLang="zh-TW" dirty="0" smtClean="0">
                <a:solidFill>
                  <a:schemeClr val="accent3"/>
                </a:solidFill>
              </a:rPr>
              <a:t> blog</a:t>
            </a:r>
            <a:endParaRPr lang="zh-TW" altLang="en-US" dirty="0">
              <a:solidFill>
                <a:schemeClr val="accent3"/>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slide(from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lide(fromBottom)">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800" decel="100000"/>
                                        <p:tgtEl>
                                          <p:spTgt spid="45"/>
                                        </p:tgtEl>
                                      </p:cBhvr>
                                    </p:animEffect>
                                    <p:anim calcmode="lin" valueType="num">
                                      <p:cBhvr>
                                        <p:cTn id="18" dur="800" decel="100000" fill="hold"/>
                                        <p:tgtEl>
                                          <p:spTgt spid="45"/>
                                        </p:tgtEl>
                                        <p:attrNameLst>
                                          <p:attrName>style.rotation</p:attrName>
                                        </p:attrNameLst>
                                      </p:cBhvr>
                                      <p:tavLst>
                                        <p:tav tm="0">
                                          <p:val>
                                            <p:fltVal val="-90"/>
                                          </p:val>
                                        </p:tav>
                                        <p:tav tm="100000">
                                          <p:val>
                                            <p:fltVal val="0"/>
                                          </p:val>
                                        </p:tav>
                                      </p:tavLst>
                                    </p:anim>
                                    <p:anim calcmode="lin" valueType="num">
                                      <p:cBhvr>
                                        <p:cTn id="19" dur="800" decel="100000" fill="hold"/>
                                        <p:tgtEl>
                                          <p:spTgt spid="45"/>
                                        </p:tgtEl>
                                        <p:attrNameLst>
                                          <p:attrName>ppt_x</p:attrName>
                                        </p:attrNameLst>
                                      </p:cBhvr>
                                      <p:tavLst>
                                        <p:tav tm="0">
                                          <p:val>
                                            <p:strVal val="#ppt_x+0.4"/>
                                          </p:val>
                                        </p:tav>
                                        <p:tav tm="100000">
                                          <p:val>
                                            <p:strVal val="#ppt_x-0.05"/>
                                          </p:val>
                                        </p:tav>
                                      </p:tavLst>
                                    </p:anim>
                                    <p:anim calcmode="lin" valueType="num">
                                      <p:cBhvr>
                                        <p:cTn id="20" dur="800" decel="100000" fill="hold"/>
                                        <p:tgtEl>
                                          <p:spTgt spid="45"/>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TAKE-OFF DISPLAYTYPE" val="0"/>
  <p:tag name="THINKCELLUNDODONOTDELETE" val="2"/>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MWvWKD1qy0qs3QPtFxxLZ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F8ptFLU8EmW8ZqSOTh0hw"/>
</p:tagLst>
</file>

<file path=ppt/theme/theme1.xml><?xml version="1.0" encoding="utf-8"?>
<a:theme xmlns:a="http://schemas.openxmlformats.org/drawingml/2006/main" name="Standarddesign">
  <a:themeElements>
    <a:clrScheme name="Standarddesign 1">
      <a:dk1>
        <a:srgbClr val="000000"/>
      </a:dk1>
      <a:lt1>
        <a:srgbClr val="FFFFFF"/>
      </a:lt1>
      <a:dk2>
        <a:srgbClr val="0D3D65"/>
      </a:dk2>
      <a:lt2>
        <a:srgbClr val="BE0009"/>
      </a:lt2>
      <a:accent1>
        <a:srgbClr val="1C4C74"/>
      </a:accent1>
      <a:accent2>
        <a:srgbClr val="2C6D92"/>
      </a:accent2>
      <a:accent3>
        <a:srgbClr val="FFFFFF"/>
      </a:accent3>
      <a:accent4>
        <a:srgbClr val="000000"/>
      </a:accent4>
      <a:accent5>
        <a:srgbClr val="ABB2BC"/>
      </a:accent5>
      <a:accent6>
        <a:srgbClr val="276284"/>
      </a:accent6>
      <a:hlink>
        <a:srgbClr val="4797B9"/>
      </a:hlink>
      <a:folHlink>
        <a:srgbClr val="65C3E3"/>
      </a:folHlink>
    </a:clrScheme>
    <a:fontScheme name="Standard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D3D65"/>
        </a:dk2>
        <a:lt2>
          <a:srgbClr val="BE0009"/>
        </a:lt2>
        <a:accent1>
          <a:srgbClr val="1C4C74"/>
        </a:accent1>
        <a:accent2>
          <a:srgbClr val="2C6D92"/>
        </a:accent2>
        <a:accent3>
          <a:srgbClr val="FFFFFF"/>
        </a:accent3>
        <a:accent4>
          <a:srgbClr val="000000"/>
        </a:accent4>
        <a:accent5>
          <a:srgbClr val="ABB2BC"/>
        </a:accent5>
        <a:accent6>
          <a:srgbClr val="276284"/>
        </a:accent6>
        <a:hlink>
          <a:srgbClr val="4797B9"/>
        </a:hlink>
        <a:folHlink>
          <a:srgbClr val="65C3E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12255</TotalTime>
  <Words>567</Words>
  <Application>Microsoft Office PowerPoint</Application>
  <PresentationFormat>如螢幕大小 (4:3)</PresentationFormat>
  <Paragraphs>211</Paragraphs>
  <Slides>21</Slides>
  <Notes>19</Notes>
  <HiddenSlides>0</HiddenSlides>
  <MMClips>0</MMClips>
  <ScaleCrop>false</ScaleCrop>
  <HeadingPairs>
    <vt:vector size="6" baseType="variant">
      <vt:variant>
        <vt:lpstr>佈景主題</vt:lpstr>
      </vt:variant>
      <vt:variant>
        <vt:i4>1</vt:i4>
      </vt:variant>
      <vt:variant>
        <vt:lpstr>內嵌 OLE 伺服程式</vt:lpstr>
      </vt:variant>
      <vt:variant>
        <vt:i4>1</vt:i4>
      </vt:variant>
      <vt:variant>
        <vt:lpstr>投影片標題</vt:lpstr>
      </vt:variant>
      <vt:variant>
        <vt:i4>21</vt:i4>
      </vt:variant>
    </vt:vector>
  </HeadingPairs>
  <TitlesOfParts>
    <vt:vector size="23" baseType="lpstr">
      <vt:lpstr>Standarddesign</vt:lpstr>
      <vt:lpstr>CorelPhotoPaint.Image.8</vt:lpstr>
      <vt:lpstr>NIDVIA N16 series Refresh</vt:lpstr>
      <vt:lpstr>投影片 2</vt:lpstr>
      <vt:lpstr>Product Demand</vt:lpstr>
      <vt:lpstr>投影片 4</vt:lpstr>
      <vt:lpstr>Transition</vt:lpstr>
      <vt:lpstr>投影片 6</vt:lpstr>
      <vt:lpstr>投影片 7</vt:lpstr>
      <vt:lpstr>N16 Features</vt:lpstr>
      <vt:lpstr>投影片 9</vt:lpstr>
      <vt:lpstr>投影片 10</vt:lpstr>
      <vt:lpstr>投影片 11</vt:lpstr>
      <vt:lpstr>投影片 12</vt:lpstr>
      <vt:lpstr>NVIDIA GeForce Experience (GFE)</vt:lpstr>
      <vt:lpstr>投影片 14</vt:lpstr>
      <vt:lpstr>投影片 15</vt:lpstr>
      <vt:lpstr>投影片 16</vt:lpstr>
      <vt:lpstr>投影片 17</vt:lpstr>
      <vt:lpstr>投影片 18</vt:lpstr>
      <vt:lpstr>投影片 19</vt:lpstr>
      <vt:lpstr>投影片 20</vt:lpstr>
      <vt:lpstr>投影片 21</vt:lpstr>
    </vt:vector>
  </TitlesOfParts>
  <Company>PresentationPoint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screen</dc:title>
  <dc:creator>PresentationPoint</dc:creator>
  <cp:lastModifiedBy>Ben_Meng</cp:lastModifiedBy>
  <cp:revision>1534</cp:revision>
  <cp:lastPrinted>2005-03-15T07:48:11Z</cp:lastPrinted>
  <dcterms:created xsi:type="dcterms:W3CDTF">2004-11-16T16:03:16Z</dcterms:created>
  <dcterms:modified xsi:type="dcterms:W3CDTF">2014-10-07T10:23:54Z</dcterms:modified>
</cp:coreProperties>
</file>